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301" r:id="rId2"/>
    <p:sldId id="264" r:id="rId3"/>
    <p:sldId id="268" r:id="rId4"/>
    <p:sldId id="269" r:id="rId5"/>
    <p:sldId id="282" r:id="rId6"/>
    <p:sldId id="283" r:id="rId7"/>
    <p:sldId id="284" r:id="rId8"/>
    <p:sldId id="285" r:id="rId9"/>
    <p:sldId id="286" r:id="rId10"/>
    <p:sldId id="288" r:id="rId11"/>
    <p:sldId id="289" r:id="rId12"/>
    <p:sldId id="291" r:id="rId13"/>
    <p:sldId id="292" r:id="rId14"/>
    <p:sldId id="294" r:id="rId15"/>
    <p:sldId id="293" r:id="rId16"/>
    <p:sldId id="295" r:id="rId17"/>
    <p:sldId id="297" r:id="rId18"/>
    <p:sldId id="257" r:id="rId19"/>
    <p:sldId id="303" r:id="rId20"/>
    <p:sldId id="304" r:id="rId21"/>
    <p:sldId id="261" r:id="rId22"/>
    <p:sldId id="262" r:id="rId23"/>
    <p:sldId id="321" r:id="rId24"/>
    <p:sldId id="263" r:id="rId25"/>
    <p:sldId id="260" r:id="rId26"/>
    <p:sldId id="266" r:id="rId27"/>
    <p:sldId id="323" r:id="rId28"/>
    <p:sldId id="324" r:id="rId29"/>
    <p:sldId id="267" r:id="rId30"/>
    <p:sldId id="305" r:id="rId31"/>
    <p:sldId id="320" r:id="rId32"/>
    <p:sldId id="302" r:id="rId33"/>
  </p:sldIdLst>
  <p:sldSz cx="12192000" cy="6858000"/>
  <p:notesSz cx="6858000" cy="9144000"/>
  <p:defaultTextStyle>
    <a:defPPr>
      <a:defRPr lang="en-Q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5442"/>
  </p:normalViewPr>
  <p:slideViewPr>
    <p:cSldViewPr snapToGrid="0" snapToObjects="1">
      <p:cViewPr varScale="1">
        <p:scale>
          <a:sx n="108" d="100"/>
          <a:sy n="108" d="100"/>
        </p:scale>
        <p:origin x="128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Q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E00A56-0B0F-2144-ADD4-B0590C763639}" type="datetimeFigureOut">
              <a:rPr lang="en-QA" smtClean="0"/>
              <a:t>19/01/2022</a:t>
            </a:fld>
            <a:endParaRPr lang="en-Q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Q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Q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Q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91FD6F-17FD-734A-8602-84FA66BEC6ED}" type="slidenum">
              <a:rPr lang="en-QA" smtClean="0"/>
              <a:t>‹#›</a:t>
            </a:fld>
            <a:endParaRPr lang="en-QA"/>
          </a:p>
        </p:txBody>
      </p:sp>
    </p:spTree>
    <p:extLst>
      <p:ext uri="{BB962C8B-B14F-4D97-AF65-F5344CB8AC3E}">
        <p14:creationId xmlns:p14="http://schemas.microsoft.com/office/powerpoint/2010/main" val="2572822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QA" dirty="0"/>
          </a:p>
        </p:txBody>
      </p:sp>
      <p:sp>
        <p:nvSpPr>
          <p:cNvPr id="4" name="Slide Number Placeholder 3"/>
          <p:cNvSpPr>
            <a:spLocks noGrp="1"/>
          </p:cNvSpPr>
          <p:nvPr>
            <p:ph type="sldNum" sz="quarter" idx="5"/>
          </p:nvPr>
        </p:nvSpPr>
        <p:spPr/>
        <p:txBody>
          <a:bodyPr/>
          <a:lstStyle/>
          <a:p>
            <a:fld id="{0591FD6F-17FD-734A-8602-84FA66BEC6ED}" type="slidenum">
              <a:rPr lang="en-QA" smtClean="0"/>
              <a:t>3</a:t>
            </a:fld>
            <a:endParaRPr lang="en-QA"/>
          </a:p>
        </p:txBody>
      </p:sp>
    </p:spTree>
    <p:extLst>
      <p:ext uri="{BB962C8B-B14F-4D97-AF65-F5344CB8AC3E}">
        <p14:creationId xmlns:p14="http://schemas.microsoft.com/office/powerpoint/2010/main" val="2143378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QA" dirty="0"/>
          </a:p>
        </p:txBody>
      </p:sp>
      <p:sp>
        <p:nvSpPr>
          <p:cNvPr id="4" name="Slide Number Placeholder 3"/>
          <p:cNvSpPr>
            <a:spLocks noGrp="1"/>
          </p:cNvSpPr>
          <p:nvPr>
            <p:ph type="sldNum" sz="quarter" idx="5"/>
          </p:nvPr>
        </p:nvSpPr>
        <p:spPr/>
        <p:txBody>
          <a:bodyPr/>
          <a:lstStyle/>
          <a:p>
            <a:fld id="{0591FD6F-17FD-734A-8602-84FA66BEC6ED}" type="slidenum">
              <a:rPr lang="en-QA" smtClean="0"/>
              <a:t>12</a:t>
            </a:fld>
            <a:endParaRPr lang="en-QA"/>
          </a:p>
        </p:txBody>
      </p:sp>
    </p:spTree>
    <p:extLst>
      <p:ext uri="{BB962C8B-B14F-4D97-AF65-F5344CB8AC3E}">
        <p14:creationId xmlns:p14="http://schemas.microsoft.com/office/powerpoint/2010/main" val="3361414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QA" dirty="0"/>
          </a:p>
        </p:txBody>
      </p:sp>
      <p:sp>
        <p:nvSpPr>
          <p:cNvPr id="4" name="Slide Number Placeholder 3"/>
          <p:cNvSpPr>
            <a:spLocks noGrp="1"/>
          </p:cNvSpPr>
          <p:nvPr>
            <p:ph type="sldNum" sz="quarter" idx="5"/>
          </p:nvPr>
        </p:nvSpPr>
        <p:spPr/>
        <p:txBody>
          <a:bodyPr/>
          <a:lstStyle/>
          <a:p>
            <a:fld id="{0591FD6F-17FD-734A-8602-84FA66BEC6ED}" type="slidenum">
              <a:rPr lang="en-QA" smtClean="0"/>
              <a:t>13</a:t>
            </a:fld>
            <a:endParaRPr lang="en-QA"/>
          </a:p>
        </p:txBody>
      </p:sp>
    </p:spTree>
    <p:extLst>
      <p:ext uri="{BB962C8B-B14F-4D97-AF65-F5344CB8AC3E}">
        <p14:creationId xmlns:p14="http://schemas.microsoft.com/office/powerpoint/2010/main" val="846630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QA" dirty="0"/>
          </a:p>
        </p:txBody>
      </p:sp>
      <p:sp>
        <p:nvSpPr>
          <p:cNvPr id="4" name="Slide Number Placeholder 3"/>
          <p:cNvSpPr>
            <a:spLocks noGrp="1"/>
          </p:cNvSpPr>
          <p:nvPr>
            <p:ph type="sldNum" sz="quarter" idx="5"/>
          </p:nvPr>
        </p:nvSpPr>
        <p:spPr/>
        <p:txBody>
          <a:bodyPr/>
          <a:lstStyle/>
          <a:p>
            <a:fld id="{0591FD6F-17FD-734A-8602-84FA66BEC6ED}" type="slidenum">
              <a:rPr lang="en-QA" smtClean="0"/>
              <a:t>14</a:t>
            </a:fld>
            <a:endParaRPr lang="en-QA"/>
          </a:p>
        </p:txBody>
      </p:sp>
    </p:spTree>
    <p:extLst>
      <p:ext uri="{BB962C8B-B14F-4D97-AF65-F5344CB8AC3E}">
        <p14:creationId xmlns:p14="http://schemas.microsoft.com/office/powerpoint/2010/main" val="3595989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QA" dirty="0"/>
          </a:p>
        </p:txBody>
      </p:sp>
      <p:sp>
        <p:nvSpPr>
          <p:cNvPr id="4" name="Slide Number Placeholder 3"/>
          <p:cNvSpPr>
            <a:spLocks noGrp="1"/>
          </p:cNvSpPr>
          <p:nvPr>
            <p:ph type="sldNum" sz="quarter" idx="5"/>
          </p:nvPr>
        </p:nvSpPr>
        <p:spPr/>
        <p:txBody>
          <a:bodyPr/>
          <a:lstStyle/>
          <a:p>
            <a:fld id="{0591FD6F-17FD-734A-8602-84FA66BEC6ED}" type="slidenum">
              <a:rPr lang="en-QA" smtClean="0"/>
              <a:t>15</a:t>
            </a:fld>
            <a:endParaRPr lang="en-QA"/>
          </a:p>
        </p:txBody>
      </p:sp>
    </p:spTree>
    <p:extLst>
      <p:ext uri="{BB962C8B-B14F-4D97-AF65-F5344CB8AC3E}">
        <p14:creationId xmlns:p14="http://schemas.microsoft.com/office/powerpoint/2010/main" val="1327745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QA" dirty="0"/>
          </a:p>
        </p:txBody>
      </p:sp>
      <p:sp>
        <p:nvSpPr>
          <p:cNvPr id="4" name="Slide Number Placeholder 3"/>
          <p:cNvSpPr>
            <a:spLocks noGrp="1"/>
          </p:cNvSpPr>
          <p:nvPr>
            <p:ph type="sldNum" sz="quarter" idx="5"/>
          </p:nvPr>
        </p:nvSpPr>
        <p:spPr/>
        <p:txBody>
          <a:bodyPr/>
          <a:lstStyle/>
          <a:p>
            <a:fld id="{0591FD6F-17FD-734A-8602-84FA66BEC6ED}" type="slidenum">
              <a:rPr lang="en-QA" smtClean="0"/>
              <a:t>16</a:t>
            </a:fld>
            <a:endParaRPr lang="en-QA"/>
          </a:p>
        </p:txBody>
      </p:sp>
    </p:spTree>
    <p:extLst>
      <p:ext uri="{BB962C8B-B14F-4D97-AF65-F5344CB8AC3E}">
        <p14:creationId xmlns:p14="http://schemas.microsoft.com/office/powerpoint/2010/main" val="842978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QA" dirty="0"/>
          </a:p>
        </p:txBody>
      </p:sp>
      <p:sp>
        <p:nvSpPr>
          <p:cNvPr id="4" name="Slide Number Placeholder 3"/>
          <p:cNvSpPr>
            <a:spLocks noGrp="1"/>
          </p:cNvSpPr>
          <p:nvPr>
            <p:ph type="sldNum" sz="quarter" idx="5"/>
          </p:nvPr>
        </p:nvSpPr>
        <p:spPr/>
        <p:txBody>
          <a:bodyPr/>
          <a:lstStyle/>
          <a:p>
            <a:fld id="{0591FD6F-17FD-734A-8602-84FA66BEC6ED}" type="slidenum">
              <a:rPr lang="en-QA" smtClean="0"/>
              <a:t>17</a:t>
            </a:fld>
            <a:endParaRPr lang="en-QA"/>
          </a:p>
        </p:txBody>
      </p:sp>
    </p:spTree>
    <p:extLst>
      <p:ext uri="{BB962C8B-B14F-4D97-AF65-F5344CB8AC3E}">
        <p14:creationId xmlns:p14="http://schemas.microsoft.com/office/powerpoint/2010/main" val="1872958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92D050"/>
                </a:solidFill>
              </a:rPr>
              <a:t>Recall</a:t>
            </a:r>
            <a:r>
              <a:rPr lang="en-US" dirty="0"/>
              <a:t>: Protein binding sites are short sequences of nucleotides that are found at different locations in the genome and play the same role across all of them</a:t>
            </a:r>
          </a:p>
          <a:p>
            <a:endParaRPr lang="en-QA" dirty="0"/>
          </a:p>
        </p:txBody>
      </p:sp>
      <p:sp>
        <p:nvSpPr>
          <p:cNvPr id="4" name="Slide Number Placeholder 3"/>
          <p:cNvSpPr>
            <a:spLocks noGrp="1"/>
          </p:cNvSpPr>
          <p:nvPr>
            <p:ph type="sldNum" sz="quarter" idx="5"/>
          </p:nvPr>
        </p:nvSpPr>
        <p:spPr/>
        <p:txBody>
          <a:bodyPr/>
          <a:lstStyle/>
          <a:p>
            <a:fld id="{0591FD6F-17FD-734A-8602-84FA66BEC6ED}" type="slidenum">
              <a:rPr lang="en-QA" smtClean="0"/>
              <a:t>25</a:t>
            </a:fld>
            <a:endParaRPr lang="en-QA"/>
          </a:p>
        </p:txBody>
      </p:sp>
    </p:spTree>
    <p:extLst>
      <p:ext uri="{BB962C8B-B14F-4D97-AF65-F5344CB8AC3E}">
        <p14:creationId xmlns:p14="http://schemas.microsoft.com/office/powerpoint/2010/main" val="4093664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Pribnow</a:t>
            </a:r>
            <a:r>
              <a:rPr lang="en-US" dirty="0"/>
              <a:t> sequences </a:t>
            </a:r>
            <a:r>
              <a:rPr lang="en-US" dirty="0" err="1"/>
              <a:t>arealso</a:t>
            </a:r>
            <a:r>
              <a:rPr lang="en-US" dirty="0"/>
              <a:t>  referred to as -10 regions because they are centered roughly 10 base pairs upstream from the site of initiation of transcription.</a:t>
            </a:r>
          </a:p>
          <a:p>
            <a:endParaRPr lang="en-US" dirty="0"/>
          </a:p>
          <a:p>
            <a:r>
              <a:rPr lang="en-US" sz="1200" kern="1200" dirty="0">
                <a:solidFill>
                  <a:schemeClr val="tx1"/>
                </a:solidFill>
                <a:effectLst/>
                <a:latin typeface="+mn-lt"/>
                <a:ea typeface="+mn-ea"/>
                <a:cs typeface="+mn-cs"/>
              </a:rPr>
              <a:t>Any sequence that differs from the consensus will have a lower score, but the decrease depends on the differences</a:t>
            </a:r>
          </a:p>
          <a:p>
            <a:endParaRPr lang="en-QA" dirty="0"/>
          </a:p>
        </p:txBody>
      </p:sp>
      <p:sp>
        <p:nvSpPr>
          <p:cNvPr id="4" name="Slide Number Placeholder 3"/>
          <p:cNvSpPr>
            <a:spLocks noGrp="1"/>
          </p:cNvSpPr>
          <p:nvPr>
            <p:ph type="sldNum" sz="quarter" idx="5"/>
          </p:nvPr>
        </p:nvSpPr>
        <p:spPr/>
        <p:txBody>
          <a:bodyPr/>
          <a:lstStyle/>
          <a:p>
            <a:fld id="{DE2BB8AA-74B0-9242-A376-A178B99A6EB9}" type="slidenum">
              <a:rPr lang="en-QA" smtClean="0"/>
              <a:t>26</a:t>
            </a:fld>
            <a:endParaRPr lang="en-QA"/>
          </a:p>
        </p:txBody>
      </p:sp>
    </p:spTree>
    <p:extLst>
      <p:ext uri="{BB962C8B-B14F-4D97-AF65-F5344CB8AC3E}">
        <p14:creationId xmlns:p14="http://schemas.microsoft.com/office/powerpoint/2010/main" val="649395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Pribnow</a:t>
            </a:r>
            <a:r>
              <a:rPr lang="en-US" dirty="0"/>
              <a:t> sequences </a:t>
            </a:r>
            <a:r>
              <a:rPr lang="en-US" dirty="0" err="1"/>
              <a:t>arealso</a:t>
            </a:r>
            <a:r>
              <a:rPr lang="en-US" dirty="0"/>
              <a:t>  referred to as -10 regions because they are centered roughly 10 base pairs upstream from the site of initiation of transcription.</a:t>
            </a:r>
          </a:p>
          <a:p>
            <a:endParaRPr lang="en-US" dirty="0"/>
          </a:p>
          <a:p>
            <a:r>
              <a:rPr lang="en-US" sz="1200" kern="1200" dirty="0">
                <a:solidFill>
                  <a:schemeClr val="tx1"/>
                </a:solidFill>
                <a:effectLst/>
                <a:latin typeface="+mn-lt"/>
                <a:ea typeface="+mn-ea"/>
                <a:cs typeface="+mn-cs"/>
              </a:rPr>
              <a:t>Any sequence that differs from the consensus will have a lower score, but the decrease depends on the differences</a:t>
            </a:r>
          </a:p>
          <a:p>
            <a:endParaRPr lang="en-QA" dirty="0"/>
          </a:p>
        </p:txBody>
      </p:sp>
      <p:sp>
        <p:nvSpPr>
          <p:cNvPr id="4" name="Slide Number Placeholder 3"/>
          <p:cNvSpPr>
            <a:spLocks noGrp="1"/>
          </p:cNvSpPr>
          <p:nvPr>
            <p:ph type="sldNum" sz="quarter" idx="5"/>
          </p:nvPr>
        </p:nvSpPr>
        <p:spPr/>
        <p:txBody>
          <a:bodyPr/>
          <a:lstStyle/>
          <a:p>
            <a:fld id="{DE2BB8AA-74B0-9242-A376-A178B99A6EB9}" type="slidenum">
              <a:rPr lang="en-QA" smtClean="0"/>
              <a:t>27</a:t>
            </a:fld>
            <a:endParaRPr lang="en-QA"/>
          </a:p>
        </p:txBody>
      </p:sp>
    </p:spTree>
    <p:extLst>
      <p:ext uri="{BB962C8B-B14F-4D97-AF65-F5344CB8AC3E}">
        <p14:creationId xmlns:p14="http://schemas.microsoft.com/office/powerpoint/2010/main" val="622363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Pribnow</a:t>
            </a:r>
            <a:r>
              <a:rPr lang="en-US" dirty="0"/>
              <a:t> sequences </a:t>
            </a:r>
            <a:r>
              <a:rPr lang="en-US" dirty="0" err="1"/>
              <a:t>arealso</a:t>
            </a:r>
            <a:r>
              <a:rPr lang="en-US" dirty="0"/>
              <a:t>  referred to as -10 regions because they are centered roughly 10 base pairs upstream from the site of initiation of transcription.</a:t>
            </a:r>
          </a:p>
          <a:p>
            <a:endParaRPr lang="en-US" dirty="0"/>
          </a:p>
          <a:p>
            <a:r>
              <a:rPr lang="en-US" sz="1200" kern="1200" dirty="0">
                <a:solidFill>
                  <a:schemeClr val="tx1"/>
                </a:solidFill>
                <a:effectLst/>
                <a:latin typeface="+mn-lt"/>
                <a:ea typeface="+mn-ea"/>
                <a:cs typeface="+mn-cs"/>
              </a:rPr>
              <a:t>Any sequence that differs from the consensus will have a lower score, but the decrease depends on the differences</a:t>
            </a:r>
          </a:p>
          <a:p>
            <a:endParaRPr lang="en-QA" dirty="0"/>
          </a:p>
        </p:txBody>
      </p:sp>
      <p:sp>
        <p:nvSpPr>
          <p:cNvPr id="4" name="Slide Number Placeholder 3"/>
          <p:cNvSpPr>
            <a:spLocks noGrp="1"/>
          </p:cNvSpPr>
          <p:nvPr>
            <p:ph type="sldNum" sz="quarter" idx="5"/>
          </p:nvPr>
        </p:nvSpPr>
        <p:spPr/>
        <p:txBody>
          <a:bodyPr/>
          <a:lstStyle/>
          <a:p>
            <a:fld id="{DE2BB8AA-74B0-9242-A376-A178B99A6EB9}" type="slidenum">
              <a:rPr lang="en-QA" smtClean="0"/>
              <a:t>28</a:t>
            </a:fld>
            <a:endParaRPr lang="en-QA"/>
          </a:p>
        </p:txBody>
      </p:sp>
    </p:spTree>
    <p:extLst>
      <p:ext uri="{BB962C8B-B14F-4D97-AF65-F5344CB8AC3E}">
        <p14:creationId xmlns:p14="http://schemas.microsoft.com/office/powerpoint/2010/main" val="2629772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QA" dirty="0"/>
          </a:p>
        </p:txBody>
      </p:sp>
      <p:sp>
        <p:nvSpPr>
          <p:cNvPr id="4" name="Slide Number Placeholder 3"/>
          <p:cNvSpPr>
            <a:spLocks noGrp="1"/>
          </p:cNvSpPr>
          <p:nvPr>
            <p:ph type="sldNum" sz="quarter" idx="5"/>
          </p:nvPr>
        </p:nvSpPr>
        <p:spPr/>
        <p:txBody>
          <a:bodyPr/>
          <a:lstStyle/>
          <a:p>
            <a:fld id="{0591FD6F-17FD-734A-8602-84FA66BEC6ED}" type="slidenum">
              <a:rPr lang="en-QA" smtClean="0"/>
              <a:t>4</a:t>
            </a:fld>
            <a:endParaRPr lang="en-QA"/>
          </a:p>
        </p:txBody>
      </p:sp>
    </p:spTree>
    <p:extLst>
      <p:ext uri="{BB962C8B-B14F-4D97-AF65-F5344CB8AC3E}">
        <p14:creationId xmlns:p14="http://schemas.microsoft.com/office/powerpoint/2010/main" val="1130117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QA" dirty="0"/>
              <a:t>In theory, you can go from concensus sequence to a position weight matrix but not vice versa.</a:t>
            </a:r>
          </a:p>
          <a:p>
            <a:endParaRPr lang="en-QA" dirty="0"/>
          </a:p>
          <a:p>
            <a:r>
              <a:rPr lang="en-US" sz="1200" kern="1200" dirty="0">
                <a:solidFill>
                  <a:schemeClr val="tx1"/>
                </a:solidFill>
                <a:effectLst/>
                <a:latin typeface="+mn-lt"/>
                <a:ea typeface="+mn-ea"/>
                <a:cs typeface="+mn-cs"/>
              </a:rPr>
              <a:t>The above matrix does not come from the six examples shown in the previous slide, but rather is based on a much larger collection of −10 regions that were published several years later after these 6 ones.</a:t>
            </a:r>
          </a:p>
          <a:p>
            <a:endParaRPr lang="en-QA" dirty="0"/>
          </a:p>
          <a:p>
            <a:endParaRPr lang="en-QA" dirty="0"/>
          </a:p>
        </p:txBody>
      </p:sp>
      <p:sp>
        <p:nvSpPr>
          <p:cNvPr id="4" name="Slide Number Placeholder 3"/>
          <p:cNvSpPr>
            <a:spLocks noGrp="1"/>
          </p:cNvSpPr>
          <p:nvPr>
            <p:ph type="sldNum" sz="quarter" idx="5"/>
          </p:nvPr>
        </p:nvSpPr>
        <p:spPr/>
        <p:txBody>
          <a:bodyPr/>
          <a:lstStyle/>
          <a:p>
            <a:fld id="{0591FD6F-17FD-734A-8602-84FA66BEC6ED}" type="slidenum">
              <a:rPr lang="en-QA" smtClean="0"/>
              <a:t>29</a:t>
            </a:fld>
            <a:endParaRPr lang="en-QA"/>
          </a:p>
        </p:txBody>
      </p:sp>
    </p:spTree>
    <p:extLst>
      <p:ext uri="{BB962C8B-B14F-4D97-AF65-F5344CB8AC3E}">
        <p14:creationId xmlns:p14="http://schemas.microsoft.com/office/powerpoint/2010/main" val="1835407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QA" dirty="0"/>
          </a:p>
        </p:txBody>
      </p:sp>
      <p:sp>
        <p:nvSpPr>
          <p:cNvPr id="4" name="Slide Number Placeholder 3"/>
          <p:cNvSpPr>
            <a:spLocks noGrp="1"/>
          </p:cNvSpPr>
          <p:nvPr>
            <p:ph type="sldNum" sz="quarter" idx="5"/>
          </p:nvPr>
        </p:nvSpPr>
        <p:spPr/>
        <p:txBody>
          <a:bodyPr/>
          <a:lstStyle/>
          <a:p>
            <a:fld id="{0591FD6F-17FD-734A-8602-84FA66BEC6ED}" type="slidenum">
              <a:rPr lang="en-QA" smtClean="0"/>
              <a:t>5</a:t>
            </a:fld>
            <a:endParaRPr lang="en-QA"/>
          </a:p>
        </p:txBody>
      </p:sp>
    </p:spTree>
    <p:extLst>
      <p:ext uri="{BB962C8B-B14F-4D97-AF65-F5344CB8AC3E}">
        <p14:creationId xmlns:p14="http://schemas.microsoft.com/office/powerpoint/2010/main" val="1281920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QA" dirty="0"/>
          </a:p>
        </p:txBody>
      </p:sp>
      <p:sp>
        <p:nvSpPr>
          <p:cNvPr id="4" name="Slide Number Placeholder 3"/>
          <p:cNvSpPr>
            <a:spLocks noGrp="1"/>
          </p:cNvSpPr>
          <p:nvPr>
            <p:ph type="sldNum" sz="quarter" idx="5"/>
          </p:nvPr>
        </p:nvSpPr>
        <p:spPr/>
        <p:txBody>
          <a:bodyPr/>
          <a:lstStyle/>
          <a:p>
            <a:fld id="{0591FD6F-17FD-734A-8602-84FA66BEC6ED}" type="slidenum">
              <a:rPr lang="en-QA" smtClean="0"/>
              <a:t>6</a:t>
            </a:fld>
            <a:endParaRPr lang="en-QA"/>
          </a:p>
        </p:txBody>
      </p:sp>
    </p:spTree>
    <p:extLst>
      <p:ext uri="{BB962C8B-B14F-4D97-AF65-F5344CB8AC3E}">
        <p14:creationId xmlns:p14="http://schemas.microsoft.com/office/powerpoint/2010/main" val="142523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QA" dirty="0"/>
          </a:p>
        </p:txBody>
      </p:sp>
      <p:sp>
        <p:nvSpPr>
          <p:cNvPr id="4" name="Slide Number Placeholder 3"/>
          <p:cNvSpPr>
            <a:spLocks noGrp="1"/>
          </p:cNvSpPr>
          <p:nvPr>
            <p:ph type="sldNum" sz="quarter" idx="5"/>
          </p:nvPr>
        </p:nvSpPr>
        <p:spPr/>
        <p:txBody>
          <a:bodyPr/>
          <a:lstStyle/>
          <a:p>
            <a:fld id="{0591FD6F-17FD-734A-8602-84FA66BEC6ED}" type="slidenum">
              <a:rPr lang="en-QA" smtClean="0"/>
              <a:t>7</a:t>
            </a:fld>
            <a:endParaRPr lang="en-QA"/>
          </a:p>
        </p:txBody>
      </p:sp>
    </p:spTree>
    <p:extLst>
      <p:ext uri="{BB962C8B-B14F-4D97-AF65-F5344CB8AC3E}">
        <p14:creationId xmlns:p14="http://schemas.microsoft.com/office/powerpoint/2010/main" val="410927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QA" dirty="0"/>
          </a:p>
        </p:txBody>
      </p:sp>
      <p:sp>
        <p:nvSpPr>
          <p:cNvPr id="4" name="Slide Number Placeholder 3"/>
          <p:cNvSpPr>
            <a:spLocks noGrp="1"/>
          </p:cNvSpPr>
          <p:nvPr>
            <p:ph type="sldNum" sz="quarter" idx="5"/>
          </p:nvPr>
        </p:nvSpPr>
        <p:spPr/>
        <p:txBody>
          <a:bodyPr/>
          <a:lstStyle/>
          <a:p>
            <a:fld id="{0591FD6F-17FD-734A-8602-84FA66BEC6ED}" type="slidenum">
              <a:rPr lang="en-QA" smtClean="0"/>
              <a:t>8</a:t>
            </a:fld>
            <a:endParaRPr lang="en-QA"/>
          </a:p>
        </p:txBody>
      </p:sp>
    </p:spTree>
    <p:extLst>
      <p:ext uri="{BB962C8B-B14F-4D97-AF65-F5344CB8AC3E}">
        <p14:creationId xmlns:p14="http://schemas.microsoft.com/office/powerpoint/2010/main" val="805802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QA" dirty="0"/>
          </a:p>
        </p:txBody>
      </p:sp>
      <p:sp>
        <p:nvSpPr>
          <p:cNvPr id="4" name="Slide Number Placeholder 3"/>
          <p:cNvSpPr>
            <a:spLocks noGrp="1"/>
          </p:cNvSpPr>
          <p:nvPr>
            <p:ph type="sldNum" sz="quarter" idx="5"/>
          </p:nvPr>
        </p:nvSpPr>
        <p:spPr/>
        <p:txBody>
          <a:bodyPr/>
          <a:lstStyle/>
          <a:p>
            <a:fld id="{0591FD6F-17FD-734A-8602-84FA66BEC6ED}" type="slidenum">
              <a:rPr lang="en-QA" smtClean="0"/>
              <a:t>9</a:t>
            </a:fld>
            <a:endParaRPr lang="en-QA"/>
          </a:p>
        </p:txBody>
      </p:sp>
    </p:spTree>
    <p:extLst>
      <p:ext uri="{BB962C8B-B14F-4D97-AF65-F5344CB8AC3E}">
        <p14:creationId xmlns:p14="http://schemas.microsoft.com/office/powerpoint/2010/main" val="1872995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QA" dirty="0"/>
          </a:p>
        </p:txBody>
      </p:sp>
      <p:sp>
        <p:nvSpPr>
          <p:cNvPr id="4" name="Slide Number Placeholder 3"/>
          <p:cNvSpPr>
            <a:spLocks noGrp="1"/>
          </p:cNvSpPr>
          <p:nvPr>
            <p:ph type="sldNum" sz="quarter" idx="5"/>
          </p:nvPr>
        </p:nvSpPr>
        <p:spPr/>
        <p:txBody>
          <a:bodyPr/>
          <a:lstStyle/>
          <a:p>
            <a:fld id="{0591FD6F-17FD-734A-8602-84FA66BEC6ED}" type="slidenum">
              <a:rPr lang="en-QA" smtClean="0"/>
              <a:t>10</a:t>
            </a:fld>
            <a:endParaRPr lang="en-QA"/>
          </a:p>
        </p:txBody>
      </p:sp>
    </p:spTree>
    <p:extLst>
      <p:ext uri="{BB962C8B-B14F-4D97-AF65-F5344CB8AC3E}">
        <p14:creationId xmlns:p14="http://schemas.microsoft.com/office/powerpoint/2010/main" val="1383211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QA" dirty="0"/>
          </a:p>
        </p:txBody>
      </p:sp>
      <p:sp>
        <p:nvSpPr>
          <p:cNvPr id="4" name="Slide Number Placeholder 3"/>
          <p:cNvSpPr>
            <a:spLocks noGrp="1"/>
          </p:cNvSpPr>
          <p:nvPr>
            <p:ph type="sldNum" sz="quarter" idx="5"/>
          </p:nvPr>
        </p:nvSpPr>
        <p:spPr/>
        <p:txBody>
          <a:bodyPr/>
          <a:lstStyle/>
          <a:p>
            <a:fld id="{0591FD6F-17FD-734A-8602-84FA66BEC6ED}" type="slidenum">
              <a:rPr lang="en-QA" smtClean="0"/>
              <a:t>11</a:t>
            </a:fld>
            <a:endParaRPr lang="en-QA"/>
          </a:p>
        </p:txBody>
      </p:sp>
    </p:spTree>
    <p:extLst>
      <p:ext uri="{BB962C8B-B14F-4D97-AF65-F5344CB8AC3E}">
        <p14:creationId xmlns:p14="http://schemas.microsoft.com/office/powerpoint/2010/main" val="1098456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5257F-7A00-B04E-AE16-E0A7A316C1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QA"/>
          </a:p>
        </p:txBody>
      </p:sp>
      <p:sp>
        <p:nvSpPr>
          <p:cNvPr id="3" name="Subtitle 2">
            <a:extLst>
              <a:ext uri="{FF2B5EF4-FFF2-40B4-BE49-F238E27FC236}">
                <a16:creationId xmlns:a16="http://schemas.microsoft.com/office/drawing/2014/main" id="{D2C1CD64-BF98-BA44-AC94-91BA63B1F8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QA"/>
          </a:p>
        </p:txBody>
      </p:sp>
      <p:sp>
        <p:nvSpPr>
          <p:cNvPr id="4" name="Date Placeholder 3">
            <a:extLst>
              <a:ext uri="{FF2B5EF4-FFF2-40B4-BE49-F238E27FC236}">
                <a16:creationId xmlns:a16="http://schemas.microsoft.com/office/drawing/2014/main" id="{4BF0E966-D6DC-1949-8D25-BC4E52D08673}"/>
              </a:ext>
            </a:extLst>
          </p:cNvPr>
          <p:cNvSpPr>
            <a:spLocks noGrp="1"/>
          </p:cNvSpPr>
          <p:nvPr>
            <p:ph type="dt" sz="half" idx="10"/>
          </p:nvPr>
        </p:nvSpPr>
        <p:spPr/>
        <p:txBody>
          <a:bodyPr/>
          <a:lstStyle/>
          <a:p>
            <a:fld id="{414EBEF6-5609-CE49-8310-265A9305FA09}" type="datetimeFigureOut">
              <a:rPr lang="en-QA" smtClean="0"/>
              <a:t>19/01/2022</a:t>
            </a:fld>
            <a:endParaRPr lang="en-QA"/>
          </a:p>
        </p:txBody>
      </p:sp>
      <p:sp>
        <p:nvSpPr>
          <p:cNvPr id="5" name="Footer Placeholder 4">
            <a:extLst>
              <a:ext uri="{FF2B5EF4-FFF2-40B4-BE49-F238E27FC236}">
                <a16:creationId xmlns:a16="http://schemas.microsoft.com/office/drawing/2014/main" id="{2A0FFF41-B4BE-3246-9377-EDD917F17E81}"/>
              </a:ext>
            </a:extLst>
          </p:cNvPr>
          <p:cNvSpPr>
            <a:spLocks noGrp="1"/>
          </p:cNvSpPr>
          <p:nvPr>
            <p:ph type="ftr" sz="quarter" idx="11"/>
          </p:nvPr>
        </p:nvSpPr>
        <p:spPr/>
        <p:txBody>
          <a:bodyPr/>
          <a:lstStyle/>
          <a:p>
            <a:endParaRPr lang="en-QA"/>
          </a:p>
        </p:txBody>
      </p:sp>
      <p:sp>
        <p:nvSpPr>
          <p:cNvPr id="6" name="Slide Number Placeholder 5">
            <a:extLst>
              <a:ext uri="{FF2B5EF4-FFF2-40B4-BE49-F238E27FC236}">
                <a16:creationId xmlns:a16="http://schemas.microsoft.com/office/drawing/2014/main" id="{8EC9ED95-D7FA-5A46-8249-6DD74B08B791}"/>
              </a:ext>
            </a:extLst>
          </p:cNvPr>
          <p:cNvSpPr>
            <a:spLocks noGrp="1"/>
          </p:cNvSpPr>
          <p:nvPr>
            <p:ph type="sldNum" sz="quarter" idx="12"/>
          </p:nvPr>
        </p:nvSpPr>
        <p:spPr/>
        <p:txBody>
          <a:bodyPr/>
          <a:lstStyle/>
          <a:p>
            <a:fld id="{7F2CD445-B4C9-CF47-9CC5-C2544E25FD1B}" type="slidenum">
              <a:rPr lang="en-QA" smtClean="0"/>
              <a:t>‹#›</a:t>
            </a:fld>
            <a:endParaRPr lang="en-QA"/>
          </a:p>
        </p:txBody>
      </p:sp>
    </p:spTree>
    <p:extLst>
      <p:ext uri="{BB962C8B-B14F-4D97-AF65-F5344CB8AC3E}">
        <p14:creationId xmlns:p14="http://schemas.microsoft.com/office/powerpoint/2010/main" val="2404805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67293-2DFF-5048-B700-BD9675DB532C}"/>
              </a:ext>
            </a:extLst>
          </p:cNvPr>
          <p:cNvSpPr>
            <a:spLocks noGrp="1"/>
          </p:cNvSpPr>
          <p:nvPr>
            <p:ph type="title"/>
          </p:nvPr>
        </p:nvSpPr>
        <p:spPr/>
        <p:txBody>
          <a:bodyPr/>
          <a:lstStyle/>
          <a:p>
            <a:r>
              <a:rPr lang="en-US"/>
              <a:t>Click to edit Master title style</a:t>
            </a:r>
            <a:endParaRPr lang="en-QA"/>
          </a:p>
        </p:txBody>
      </p:sp>
      <p:sp>
        <p:nvSpPr>
          <p:cNvPr id="3" name="Vertical Text Placeholder 2">
            <a:extLst>
              <a:ext uri="{FF2B5EF4-FFF2-40B4-BE49-F238E27FC236}">
                <a16:creationId xmlns:a16="http://schemas.microsoft.com/office/drawing/2014/main" id="{4A3EB5CE-AE25-2D41-892E-22684B336E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QA"/>
          </a:p>
        </p:txBody>
      </p:sp>
      <p:sp>
        <p:nvSpPr>
          <p:cNvPr id="4" name="Date Placeholder 3">
            <a:extLst>
              <a:ext uri="{FF2B5EF4-FFF2-40B4-BE49-F238E27FC236}">
                <a16:creationId xmlns:a16="http://schemas.microsoft.com/office/drawing/2014/main" id="{0B6F0FD9-8590-3546-9124-CAF57935CA79}"/>
              </a:ext>
            </a:extLst>
          </p:cNvPr>
          <p:cNvSpPr>
            <a:spLocks noGrp="1"/>
          </p:cNvSpPr>
          <p:nvPr>
            <p:ph type="dt" sz="half" idx="10"/>
          </p:nvPr>
        </p:nvSpPr>
        <p:spPr/>
        <p:txBody>
          <a:bodyPr/>
          <a:lstStyle/>
          <a:p>
            <a:fld id="{414EBEF6-5609-CE49-8310-265A9305FA09}" type="datetimeFigureOut">
              <a:rPr lang="en-QA" smtClean="0"/>
              <a:t>19/01/2022</a:t>
            </a:fld>
            <a:endParaRPr lang="en-QA"/>
          </a:p>
        </p:txBody>
      </p:sp>
      <p:sp>
        <p:nvSpPr>
          <p:cNvPr id="5" name="Footer Placeholder 4">
            <a:extLst>
              <a:ext uri="{FF2B5EF4-FFF2-40B4-BE49-F238E27FC236}">
                <a16:creationId xmlns:a16="http://schemas.microsoft.com/office/drawing/2014/main" id="{F25AF5EE-397A-1044-AC45-E370091886D4}"/>
              </a:ext>
            </a:extLst>
          </p:cNvPr>
          <p:cNvSpPr>
            <a:spLocks noGrp="1"/>
          </p:cNvSpPr>
          <p:nvPr>
            <p:ph type="ftr" sz="quarter" idx="11"/>
          </p:nvPr>
        </p:nvSpPr>
        <p:spPr/>
        <p:txBody>
          <a:bodyPr/>
          <a:lstStyle/>
          <a:p>
            <a:endParaRPr lang="en-QA"/>
          </a:p>
        </p:txBody>
      </p:sp>
      <p:sp>
        <p:nvSpPr>
          <p:cNvPr id="6" name="Slide Number Placeholder 5">
            <a:extLst>
              <a:ext uri="{FF2B5EF4-FFF2-40B4-BE49-F238E27FC236}">
                <a16:creationId xmlns:a16="http://schemas.microsoft.com/office/drawing/2014/main" id="{2A51B402-37D6-2C42-8521-A5AD75C66BB3}"/>
              </a:ext>
            </a:extLst>
          </p:cNvPr>
          <p:cNvSpPr>
            <a:spLocks noGrp="1"/>
          </p:cNvSpPr>
          <p:nvPr>
            <p:ph type="sldNum" sz="quarter" idx="12"/>
          </p:nvPr>
        </p:nvSpPr>
        <p:spPr/>
        <p:txBody>
          <a:bodyPr/>
          <a:lstStyle/>
          <a:p>
            <a:fld id="{7F2CD445-B4C9-CF47-9CC5-C2544E25FD1B}" type="slidenum">
              <a:rPr lang="en-QA" smtClean="0"/>
              <a:t>‹#›</a:t>
            </a:fld>
            <a:endParaRPr lang="en-QA"/>
          </a:p>
        </p:txBody>
      </p:sp>
    </p:spTree>
    <p:extLst>
      <p:ext uri="{BB962C8B-B14F-4D97-AF65-F5344CB8AC3E}">
        <p14:creationId xmlns:p14="http://schemas.microsoft.com/office/powerpoint/2010/main" val="3905322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57EA0B-BCBE-A445-9B27-29CB1AAC87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QA"/>
          </a:p>
        </p:txBody>
      </p:sp>
      <p:sp>
        <p:nvSpPr>
          <p:cNvPr id="3" name="Vertical Text Placeholder 2">
            <a:extLst>
              <a:ext uri="{FF2B5EF4-FFF2-40B4-BE49-F238E27FC236}">
                <a16:creationId xmlns:a16="http://schemas.microsoft.com/office/drawing/2014/main" id="{AA8AB2DC-F1A4-8F44-B085-986772EB78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QA"/>
          </a:p>
        </p:txBody>
      </p:sp>
      <p:sp>
        <p:nvSpPr>
          <p:cNvPr id="4" name="Date Placeholder 3">
            <a:extLst>
              <a:ext uri="{FF2B5EF4-FFF2-40B4-BE49-F238E27FC236}">
                <a16:creationId xmlns:a16="http://schemas.microsoft.com/office/drawing/2014/main" id="{A0F7A66A-54C5-D544-9593-A18A9D91122E}"/>
              </a:ext>
            </a:extLst>
          </p:cNvPr>
          <p:cNvSpPr>
            <a:spLocks noGrp="1"/>
          </p:cNvSpPr>
          <p:nvPr>
            <p:ph type="dt" sz="half" idx="10"/>
          </p:nvPr>
        </p:nvSpPr>
        <p:spPr/>
        <p:txBody>
          <a:bodyPr/>
          <a:lstStyle/>
          <a:p>
            <a:fld id="{414EBEF6-5609-CE49-8310-265A9305FA09}" type="datetimeFigureOut">
              <a:rPr lang="en-QA" smtClean="0"/>
              <a:t>19/01/2022</a:t>
            </a:fld>
            <a:endParaRPr lang="en-QA"/>
          </a:p>
        </p:txBody>
      </p:sp>
      <p:sp>
        <p:nvSpPr>
          <p:cNvPr id="5" name="Footer Placeholder 4">
            <a:extLst>
              <a:ext uri="{FF2B5EF4-FFF2-40B4-BE49-F238E27FC236}">
                <a16:creationId xmlns:a16="http://schemas.microsoft.com/office/drawing/2014/main" id="{00BA21D1-AD58-2D4A-8D97-BFCD9320016E}"/>
              </a:ext>
            </a:extLst>
          </p:cNvPr>
          <p:cNvSpPr>
            <a:spLocks noGrp="1"/>
          </p:cNvSpPr>
          <p:nvPr>
            <p:ph type="ftr" sz="quarter" idx="11"/>
          </p:nvPr>
        </p:nvSpPr>
        <p:spPr/>
        <p:txBody>
          <a:bodyPr/>
          <a:lstStyle/>
          <a:p>
            <a:endParaRPr lang="en-QA"/>
          </a:p>
        </p:txBody>
      </p:sp>
      <p:sp>
        <p:nvSpPr>
          <p:cNvPr id="6" name="Slide Number Placeholder 5">
            <a:extLst>
              <a:ext uri="{FF2B5EF4-FFF2-40B4-BE49-F238E27FC236}">
                <a16:creationId xmlns:a16="http://schemas.microsoft.com/office/drawing/2014/main" id="{F39B63C8-6833-F947-9443-83654433C09F}"/>
              </a:ext>
            </a:extLst>
          </p:cNvPr>
          <p:cNvSpPr>
            <a:spLocks noGrp="1"/>
          </p:cNvSpPr>
          <p:nvPr>
            <p:ph type="sldNum" sz="quarter" idx="12"/>
          </p:nvPr>
        </p:nvSpPr>
        <p:spPr/>
        <p:txBody>
          <a:bodyPr/>
          <a:lstStyle/>
          <a:p>
            <a:fld id="{7F2CD445-B4C9-CF47-9CC5-C2544E25FD1B}" type="slidenum">
              <a:rPr lang="en-QA" smtClean="0"/>
              <a:t>‹#›</a:t>
            </a:fld>
            <a:endParaRPr lang="en-QA"/>
          </a:p>
        </p:txBody>
      </p:sp>
    </p:spTree>
    <p:extLst>
      <p:ext uri="{BB962C8B-B14F-4D97-AF65-F5344CB8AC3E}">
        <p14:creationId xmlns:p14="http://schemas.microsoft.com/office/powerpoint/2010/main" val="2232652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41283-F8C4-F746-B813-187869275C97}"/>
              </a:ext>
            </a:extLst>
          </p:cNvPr>
          <p:cNvSpPr>
            <a:spLocks noGrp="1"/>
          </p:cNvSpPr>
          <p:nvPr>
            <p:ph type="title"/>
          </p:nvPr>
        </p:nvSpPr>
        <p:spPr/>
        <p:txBody>
          <a:bodyPr/>
          <a:lstStyle/>
          <a:p>
            <a:r>
              <a:rPr lang="en-US"/>
              <a:t>Click to edit Master title style</a:t>
            </a:r>
            <a:endParaRPr lang="en-QA"/>
          </a:p>
        </p:txBody>
      </p:sp>
      <p:sp>
        <p:nvSpPr>
          <p:cNvPr id="3" name="Content Placeholder 2">
            <a:extLst>
              <a:ext uri="{FF2B5EF4-FFF2-40B4-BE49-F238E27FC236}">
                <a16:creationId xmlns:a16="http://schemas.microsoft.com/office/drawing/2014/main" id="{93C838D6-DCF8-4041-9AA4-B2F26C728B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QA"/>
          </a:p>
        </p:txBody>
      </p:sp>
      <p:sp>
        <p:nvSpPr>
          <p:cNvPr id="4" name="Date Placeholder 3">
            <a:extLst>
              <a:ext uri="{FF2B5EF4-FFF2-40B4-BE49-F238E27FC236}">
                <a16:creationId xmlns:a16="http://schemas.microsoft.com/office/drawing/2014/main" id="{E0D2A351-FA0D-DB4C-A798-24E79C64F5F2}"/>
              </a:ext>
            </a:extLst>
          </p:cNvPr>
          <p:cNvSpPr>
            <a:spLocks noGrp="1"/>
          </p:cNvSpPr>
          <p:nvPr>
            <p:ph type="dt" sz="half" idx="10"/>
          </p:nvPr>
        </p:nvSpPr>
        <p:spPr/>
        <p:txBody>
          <a:bodyPr/>
          <a:lstStyle/>
          <a:p>
            <a:fld id="{414EBEF6-5609-CE49-8310-265A9305FA09}" type="datetimeFigureOut">
              <a:rPr lang="en-QA" smtClean="0"/>
              <a:t>19/01/2022</a:t>
            </a:fld>
            <a:endParaRPr lang="en-QA"/>
          </a:p>
        </p:txBody>
      </p:sp>
      <p:sp>
        <p:nvSpPr>
          <p:cNvPr id="5" name="Footer Placeholder 4">
            <a:extLst>
              <a:ext uri="{FF2B5EF4-FFF2-40B4-BE49-F238E27FC236}">
                <a16:creationId xmlns:a16="http://schemas.microsoft.com/office/drawing/2014/main" id="{383D7115-CC43-FC48-9A10-2338817AAD85}"/>
              </a:ext>
            </a:extLst>
          </p:cNvPr>
          <p:cNvSpPr>
            <a:spLocks noGrp="1"/>
          </p:cNvSpPr>
          <p:nvPr>
            <p:ph type="ftr" sz="quarter" idx="11"/>
          </p:nvPr>
        </p:nvSpPr>
        <p:spPr/>
        <p:txBody>
          <a:bodyPr/>
          <a:lstStyle/>
          <a:p>
            <a:endParaRPr lang="en-QA"/>
          </a:p>
        </p:txBody>
      </p:sp>
      <p:sp>
        <p:nvSpPr>
          <p:cNvPr id="6" name="Slide Number Placeholder 5">
            <a:extLst>
              <a:ext uri="{FF2B5EF4-FFF2-40B4-BE49-F238E27FC236}">
                <a16:creationId xmlns:a16="http://schemas.microsoft.com/office/drawing/2014/main" id="{A9B04FEC-197C-7640-B515-D9264150B1A3}"/>
              </a:ext>
            </a:extLst>
          </p:cNvPr>
          <p:cNvSpPr>
            <a:spLocks noGrp="1"/>
          </p:cNvSpPr>
          <p:nvPr>
            <p:ph type="sldNum" sz="quarter" idx="12"/>
          </p:nvPr>
        </p:nvSpPr>
        <p:spPr/>
        <p:txBody>
          <a:bodyPr/>
          <a:lstStyle/>
          <a:p>
            <a:fld id="{7F2CD445-B4C9-CF47-9CC5-C2544E25FD1B}" type="slidenum">
              <a:rPr lang="en-QA" smtClean="0"/>
              <a:t>‹#›</a:t>
            </a:fld>
            <a:endParaRPr lang="en-QA"/>
          </a:p>
        </p:txBody>
      </p:sp>
    </p:spTree>
    <p:extLst>
      <p:ext uri="{BB962C8B-B14F-4D97-AF65-F5344CB8AC3E}">
        <p14:creationId xmlns:p14="http://schemas.microsoft.com/office/powerpoint/2010/main" val="3341540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681A3-D7A2-7041-B4FF-D1A5719626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QA"/>
          </a:p>
        </p:txBody>
      </p:sp>
      <p:sp>
        <p:nvSpPr>
          <p:cNvPr id="3" name="Text Placeholder 2">
            <a:extLst>
              <a:ext uri="{FF2B5EF4-FFF2-40B4-BE49-F238E27FC236}">
                <a16:creationId xmlns:a16="http://schemas.microsoft.com/office/drawing/2014/main" id="{2802A4A7-B567-0048-9AFE-3D07C26517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2CCA15-781C-534B-8AC3-BF452491FAC0}"/>
              </a:ext>
            </a:extLst>
          </p:cNvPr>
          <p:cNvSpPr>
            <a:spLocks noGrp="1"/>
          </p:cNvSpPr>
          <p:nvPr>
            <p:ph type="dt" sz="half" idx="10"/>
          </p:nvPr>
        </p:nvSpPr>
        <p:spPr/>
        <p:txBody>
          <a:bodyPr/>
          <a:lstStyle/>
          <a:p>
            <a:fld id="{414EBEF6-5609-CE49-8310-265A9305FA09}" type="datetimeFigureOut">
              <a:rPr lang="en-QA" smtClean="0"/>
              <a:t>19/01/2022</a:t>
            </a:fld>
            <a:endParaRPr lang="en-QA"/>
          </a:p>
        </p:txBody>
      </p:sp>
      <p:sp>
        <p:nvSpPr>
          <p:cNvPr id="5" name="Footer Placeholder 4">
            <a:extLst>
              <a:ext uri="{FF2B5EF4-FFF2-40B4-BE49-F238E27FC236}">
                <a16:creationId xmlns:a16="http://schemas.microsoft.com/office/drawing/2014/main" id="{501DC1CE-67BC-1547-8BDB-5C605FEDD1E7}"/>
              </a:ext>
            </a:extLst>
          </p:cNvPr>
          <p:cNvSpPr>
            <a:spLocks noGrp="1"/>
          </p:cNvSpPr>
          <p:nvPr>
            <p:ph type="ftr" sz="quarter" idx="11"/>
          </p:nvPr>
        </p:nvSpPr>
        <p:spPr/>
        <p:txBody>
          <a:bodyPr/>
          <a:lstStyle/>
          <a:p>
            <a:endParaRPr lang="en-QA"/>
          </a:p>
        </p:txBody>
      </p:sp>
      <p:sp>
        <p:nvSpPr>
          <p:cNvPr id="6" name="Slide Number Placeholder 5">
            <a:extLst>
              <a:ext uri="{FF2B5EF4-FFF2-40B4-BE49-F238E27FC236}">
                <a16:creationId xmlns:a16="http://schemas.microsoft.com/office/drawing/2014/main" id="{0D821006-9BF0-354B-B141-D2C8383CF0EA}"/>
              </a:ext>
            </a:extLst>
          </p:cNvPr>
          <p:cNvSpPr>
            <a:spLocks noGrp="1"/>
          </p:cNvSpPr>
          <p:nvPr>
            <p:ph type="sldNum" sz="quarter" idx="12"/>
          </p:nvPr>
        </p:nvSpPr>
        <p:spPr/>
        <p:txBody>
          <a:bodyPr/>
          <a:lstStyle/>
          <a:p>
            <a:fld id="{7F2CD445-B4C9-CF47-9CC5-C2544E25FD1B}" type="slidenum">
              <a:rPr lang="en-QA" smtClean="0"/>
              <a:t>‹#›</a:t>
            </a:fld>
            <a:endParaRPr lang="en-QA"/>
          </a:p>
        </p:txBody>
      </p:sp>
    </p:spTree>
    <p:extLst>
      <p:ext uri="{BB962C8B-B14F-4D97-AF65-F5344CB8AC3E}">
        <p14:creationId xmlns:p14="http://schemas.microsoft.com/office/powerpoint/2010/main" val="1004308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94BDD-81D5-D142-A727-22820AF01232}"/>
              </a:ext>
            </a:extLst>
          </p:cNvPr>
          <p:cNvSpPr>
            <a:spLocks noGrp="1"/>
          </p:cNvSpPr>
          <p:nvPr>
            <p:ph type="title"/>
          </p:nvPr>
        </p:nvSpPr>
        <p:spPr/>
        <p:txBody>
          <a:bodyPr/>
          <a:lstStyle/>
          <a:p>
            <a:r>
              <a:rPr lang="en-US"/>
              <a:t>Click to edit Master title style</a:t>
            </a:r>
            <a:endParaRPr lang="en-QA"/>
          </a:p>
        </p:txBody>
      </p:sp>
      <p:sp>
        <p:nvSpPr>
          <p:cNvPr id="3" name="Content Placeholder 2">
            <a:extLst>
              <a:ext uri="{FF2B5EF4-FFF2-40B4-BE49-F238E27FC236}">
                <a16:creationId xmlns:a16="http://schemas.microsoft.com/office/drawing/2014/main" id="{6B797F71-10F2-A14D-81E2-BEB2057805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QA"/>
          </a:p>
        </p:txBody>
      </p:sp>
      <p:sp>
        <p:nvSpPr>
          <p:cNvPr id="4" name="Content Placeholder 3">
            <a:extLst>
              <a:ext uri="{FF2B5EF4-FFF2-40B4-BE49-F238E27FC236}">
                <a16:creationId xmlns:a16="http://schemas.microsoft.com/office/drawing/2014/main" id="{52ABB280-09CE-2A44-9D00-66BEBEBF78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QA"/>
          </a:p>
        </p:txBody>
      </p:sp>
      <p:sp>
        <p:nvSpPr>
          <p:cNvPr id="5" name="Date Placeholder 4">
            <a:extLst>
              <a:ext uri="{FF2B5EF4-FFF2-40B4-BE49-F238E27FC236}">
                <a16:creationId xmlns:a16="http://schemas.microsoft.com/office/drawing/2014/main" id="{36397D47-D5F3-5348-9BAE-696D23ABAAD3}"/>
              </a:ext>
            </a:extLst>
          </p:cNvPr>
          <p:cNvSpPr>
            <a:spLocks noGrp="1"/>
          </p:cNvSpPr>
          <p:nvPr>
            <p:ph type="dt" sz="half" idx="10"/>
          </p:nvPr>
        </p:nvSpPr>
        <p:spPr/>
        <p:txBody>
          <a:bodyPr/>
          <a:lstStyle/>
          <a:p>
            <a:fld id="{414EBEF6-5609-CE49-8310-265A9305FA09}" type="datetimeFigureOut">
              <a:rPr lang="en-QA" smtClean="0"/>
              <a:t>19/01/2022</a:t>
            </a:fld>
            <a:endParaRPr lang="en-QA"/>
          </a:p>
        </p:txBody>
      </p:sp>
      <p:sp>
        <p:nvSpPr>
          <p:cNvPr id="6" name="Footer Placeholder 5">
            <a:extLst>
              <a:ext uri="{FF2B5EF4-FFF2-40B4-BE49-F238E27FC236}">
                <a16:creationId xmlns:a16="http://schemas.microsoft.com/office/drawing/2014/main" id="{DB242907-E3B1-0043-939E-2D8A846A902A}"/>
              </a:ext>
            </a:extLst>
          </p:cNvPr>
          <p:cNvSpPr>
            <a:spLocks noGrp="1"/>
          </p:cNvSpPr>
          <p:nvPr>
            <p:ph type="ftr" sz="quarter" idx="11"/>
          </p:nvPr>
        </p:nvSpPr>
        <p:spPr/>
        <p:txBody>
          <a:bodyPr/>
          <a:lstStyle/>
          <a:p>
            <a:endParaRPr lang="en-QA"/>
          </a:p>
        </p:txBody>
      </p:sp>
      <p:sp>
        <p:nvSpPr>
          <p:cNvPr id="7" name="Slide Number Placeholder 6">
            <a:extLst>
              <a:ext uri="{FF2B5EF4-FFF2-40B4-BE49-F238E27FC236}">
                <a16:creationId xmlns:a16="http://schemas.microsoft.com/office/drawing/2014/main" id="{9E20800B-E8B2-684B-9B57-6C26E3578858}"/>
              </a:ext>
            </a:extLst>
          </p:cNvPr>
          <p:cNvSpPr>
            <a:spLocks noGrp="1"/>
          </p:cNvSpPr>
          <p:nvPr>
            <p:ph type="sldNum" sz="quarter" idx="12"/>
          </p:nvPr>
        </p:nvSpPr>
        <p:spPr/>
        <p:txBody>
          <a:bodyPr/>
          <a:lstStyle/>
          <a:p>
            <a:fld id="{7F2CD445-B4C9-CF47-9CC5-C2544E25FD1B}" type="slidenum">
              <a:rPr lang="en-QA" smtClean="0"/>
              <a:t>‹#›</a:t>
            </a:fld>
            <a:endParaRPr lang="en-QA"/>
          </a:p>
        </p:txBody>
      </p:sp>
    </p:spTree>
    <p:extLst>
      <p:ext uri="{BB962C8B-B14F-4D97-AF65-F5344CB8AC3E}">
        <p14:creationId xmlns:p14="http://schemas.microsoft.com/office/powerpoint/2010/main" val="3342593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CDF86-A0B4-F44A-A31A-95E3CC8B914E}"/>
              </a:ext>
            </a:extLst>
          </p:cNvPr>
          <p:cNvSpPr>
            <a:spLocks noGrp="1"/>
          </p:cNvSpPr>
          <p:nvPr>
            <p:ph type="title"/>
          </p:nvPr>
        </p:nvSpPr>
        <p:spPr>
          <a:xfrm>
            <a:off x="839788" y="365125"/>
            <a:ext cx="10515600" cy="1325563"/>
          </a:xfrm>
        </p:spPr>
        <p:txBody>
          <a:bodyPr/>
          <a:lstStyle/>
          <a:p>
            <a:r>
              <a:rPr lang="en-US"/>
              <a:t>Click to edit Master title style</a:t>
            </a:r>
            <a:endParaRPr lang="en-QA"/>
          </a:p>
        </p:txBody>
      </p:sp>
      <p:sp>
        <p:nvSpPr>
          <p:cNvPr id="3" name="Text Placeholder 2">
            <a:extLst>
              <a:ext uri="{FF2B5EF4-FFF2-40B4-BE49-F238E27FC236}">
                <a16:creationId xmlns:a16="http://schemas.microsoft.com/office/drawing/2014/main" id="{B4575D27-E7DB-5E4F-81D5-D12E11604C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78071C-3A38-9E4F-9D6A-1367BA3649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QA"/>
          </a:p>
        </p:txBody>
      </p:sp>
      <p:sp>
        <p:nvSpPr>
          <p:cNvPr id="5" name="Text Placeholder 4">
            <a:extLst>
              <a:ext uri="{FF2B5EF4-FFF2-40B4-BE49-F238E27FC236}">
                <a16:creationId xmlns:a16="http://schemas.microsoft.com/office/drawing/2014/main" id="{5CDA5671-A83E-DE4E-B1F4-7318BC01F7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9934BF-CBC8-D242-A285-203727D8C8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QA"/>
          </a:p>
        </p:txBody>
      </p:sp>
      <p:sp>
        <p:nvSpPr>
          <p:cNvPr id="7" name="Date Placeholder 6">
            <a:extLst>
              <a:ext uri="{FF2B5EF4-FFF2-40B4-BE49-F238E27FC236}">
                <a16:creationId xmlns:a16="http://schemas.microsoft.com/office/drawing/2014/main" id="{1E8E922D-7A94-494B-9A4A-501DA80D004D}"/>
              </a:ext>
            </a:extLst>
          </p:cNvPr>
          <p:cNvSpPr>
            <a:spLocks noGrp="1"/>
          </p:cNvSpPr>
          <p:nvPr>
            <p:ph type="dt" sz="half" idx="10"/>
          </p:nvPr>
        </p:nvSpPr>
        <p:spPr/>
        <p:txBody>
          <a:bodyPr/>
          <a:lstStyle/>
          <a:p>
            <a:fld id="{414EBEF6-5609-CE49-8310-265A9305FA09}" type="datetimeFigureOut">
              <a:rPr lang="en-QA" smtClean="0"/>
              <a:t>19/01/2022</a:t>
            </a:fld>
            <a:endParaRPr lang="en-QA"/>
          </a:p>
        </p:txBody>
      </p:sp>
      <p:sp>
        <p:nvSpPr>
          <p:cNvPr id="8" name="Footer Placeholder 7">
            <a:extLst>
              <a:ext uri="{FF2B5EF4-FFF2-40B4-BE49-F238E27FC236}">
                <a16:creationId xmlns:a16="http://schemas.microsoft.com/office/drawing/2014/main" id="{5C514485-B2D1-BA4A-A5CA-659789F29160}"/>
              </a:ext>
            </a:extLst>
          </p:cNvPr>
          <p:cNvSpPr>
            <a:spLocks noGrp="1"/>
          </p:cNvSpPr>
          <p:nvPr>
            <p:ph type="ftr" sz="quarter" idx="11"/>
          </p:nvPr>
        </p:nvSpPr>
        <p:spPr/>
        <p:txBody>
          <a:bodyPr/>
          <a:lstStyle/>
          <a:p>
            <a:endParaRPr lang="en-QA"/>
          </a:p>
        </p:txBody>
      </p:sp>
      <p:sp>
        <p:nvSpPr>
          <p:cNvPr id="9" name="Slide Number Placeholder 8">
            <a:extLst>
              <a:ext uri="{FF2B5EF4-FFF2-40B4-BE49-F238E27FC236}">
                <a16:creationId xmlns:a16="http://schemas.microsoft.com/office/drawing/2014/main" id="{A49B63AA-FAC5-9A45-8FBC-CEE7FBF9744A}"/>
              </a:ext>
            </a:extLst>
          </p:cNvPr>
          <p:cNvSpPr>
            <a:spLocks noGrp="1"/>
          </p:cNvSpPr>
          <p:nvPr>
            <p:ph type="sldNum" sz="quarter" idx="12"/>
          </p:nvPr>
        </p:nvSpPr>
        <p:spPr/>
        <p:txBody>
          <a:bodyPr/>
          <a:lstStyle/>
          <a:p>
            <a:fld id="{7F2CD445-B4C9-CF47-9CC5-C2544E25FD1B}" type="slidenum">
              <a:rPr lang="en-QA" smtClean="0"/>
              <a:t>‹#›</a:t>
            </a:fld>
            <a:endParaRPr lang="en-QA"/>
          </a:p>
        </p:txBody>
      </p:sp>
    </p:spTree>
    <p:extLst>
      <p:ext uri="{BB962C8B-B14F-4D97-AF65-F5344CB8AC3E}">
        <p14:creationId xmlns:p14="http://schemas.microsoft.com/office/powerpoint/2010/main" val="2513362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62A8B-268A-334C-9E95-2FB7DCFCA71E}"/>
              </a:ext>
            </a:extLst>
          </p:cNvPr>
          <p:cNvSpPr>
            <a:spLocks noGrp="1"/>
          </p:cNvSpPr>
          <p:nvPr>
            <p:ph type="title"/>
          </p:nvPr>
        </p:nvSpPr>
        <p:spPr/>
        <p:txBody>
          <a:bodyPr/>
          <a:lstStyle/>
          <a:p>
            <a:r>
              <a:rPr lang="en-US"/>
              <a:t>Click to edit Master title style</a:t>
            </a:r>
            <a:endParaRPr lang="en-QA"/>
          </a:p>
        </p:txBody>
      </p:sp>
      <p:sp>
        <p:nvSpPr>
          <p:cNvPr id="3" name="Date Placeholder 2">
            <a:extLst>
              <a:ext uri="{FF2B5EF4-FFF2-40B4-BE49-F238E27FC236}">
                <a16:creationId xmlns:a16="http://schemas.microsoft.com/office/drawing/2014/main" id="{5773BA73-4BB5-DB43-8F27-F94C850F8FA0}"/>
              </a:ext>
            </a:extLst>
          </p:cNvPr>
          <p:cNvSpPr>
            <a:spLocks noGrp="1"/>
          </p:cNvSpPr>
          <p:nvPr>
            <p:ph type="dt" sz="half" idx="10"/>
          </p:nvPr>
        </p:nvSpPr>
        <p:spPr/>
        <p:txBody>
          <a:bodyPr/>
          <a:lstStyle/>
          <a:p>
            <a:fld id="{414EBEF6-5609-CE49-8310-265A9305FA09}" type="datetimeFigureOut">
              <a:rPr lang="en-QA" smtClean="0"/>
              <a:t>19/01/2022</a:t>
            </a:fld>
            <a:endParaRPr lang="en-QA"/>
          </a:p>
        </p:txBody>
      </p:sp>
      <p:sp>
        <p:nvSpPr>
          <p:cNvPr id="4" name="Footer Placeholder 3">
            <a:extLst>
              <a:ext uri="{FF2B5EF4-FFF2-40B4-BE49-F238E27FC236}">
                <a16:creationId xmlns:a16="http://schemas.microsoft.com/office/drawing/2014/main" id="{3FA532B1-EA95-D74B-B748-DC7461509A80}"/>
              </a:ext>
            </a:extLst>
          </p:cNvPr>
          <p:cNvSpPr>
            <a:spLocks noGrp="1"/>
          </p:cNvSpPr>
          <p:nvPr>
            <p:ph type="ftr" sz="quarter" idx="11"/>
          </p:nvPr>
        </p:nvSpPr>
        <p:spPr/>
        <p:txBody>
          <a:bodyPr/>
          <a:lstStyle/>
          <a:p>
            <a:endParaRPr lang="en-QA"/>
          </a:p>
        </p:txBody>
      </p:sp>
      <p:sp>
        <p:nvSpPr>
          <p:cNvPr id="5" name="Slide Number Placeholder 4">
            <a:extLst>
              <a:ext uri="{FF2B5EF4-FFF2-40B4-BE49-F238E27FC236}">
                <a16:creationId xmlns:a16="http://schemas.microsoft.com/office/drawing/2014/main" id="{6F836723-4FAC-9840-9A5B-4DF465EC667C}"/>
              </a:ext>
            </a:extLst>
          </p:cNvPr>
          <p:cNvSpPr>
            <a:spLocks noGrp="1"/>
          </p:cNvSpPr>
          <p:nvPr>
            <p:ph type="sldNum" sz="quarter" idx="12"/>
          </p:nvPr>
        </p:nvSpPr>
        <p:spPr/>
        <p:txBody>
          <a:bodyPr/>
          <a:lstStyle/>
          <a:p>
            <a:fld id="{7F2CD445-B4C9-CF47-9CC5-C2544E25FD1B}" type="slidenum">
              <a:rPr lang="en-QA" smtClean="0"/>
              <a:t>‹#›</a:t>
            </a:fld>
            <a:endParaRPr lang="en-QA"/>
          </a:p>
        </p:txBody>
      </p:sp>
    </p:spTree>
    <p:extLst>
      <p:ext uri="{BB962C8B-B14F-4D97-AF65-F5344CB8AC3E}">
        <p14:creationId xmlns:p14="http://schemas.microsoft.com/office/powerpoint/2010/main" val="1009514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AD649C-D7F4-5B42-B246-6DEBB143FA53}"/>
              </a:ext>
            </a:extLst>
          </p:cNvPr>
          <p:cNvSpPr>
            <a:spLocks noGrp="1"/>
          </p:cNvSpPr>
          <p:nvPr>
            <p:ph type="dt" sz="half" idx="10"/>
          </p:nvPr>
        </p:nvSpPr>
        <p:spPr/>
        <p:txBody>
          <a:bodyPr/>
          <a:lstStyle/>
          <a:p>
            <a:fld id="{414EBEF6-5609-CE49-8310-265A9305FA09}" type="datetimeFigureOut">
              <a:rPr lang="en-QA" smtClean="0"/>
              <a:t>19/01/2022</a:t>
            </a:fld>
            <a:endParaRPr lang="en-QA"/>
          </a:p>
        </p:txBody>
      </p:sp>
      <p:sp>
        <p:nvSpPr>
          <p:cNvPr id="3" name="Footer Placeholder 2">
            <a:extLst>
              <a:ext uri="{FF2B5EF4-FFF2-40B4-BE49-F238E27FC236}">
                <a16:creationId xmlns:a16="http://schemas.microsoft.com/office/drawing/2014/main" id="{2A698E6F-0D7F-4040-9452-2C7935E1112D}"/>
              </a:ext>
            </a:extLst>
          </p:cNvPr>
          <p:cNvSpPr>
            <a:spLocks noGrp="1"/>
          </p:cNvSpPr>
          <p:nvPr>
            <p:ph type="ftr" sz="quarter" idx="11"/>
          </p:nvPr>
        </p:nvSpPr>
        <p:spPr/>
        <p:txBody>
          <a:bodyPr/>
          <a:lstStyle/>
          <a:p>
            <a:endParaRPr lang="en-QA"/>
          </a:p>
        </p:txBody>
      </p:sp>
      <p:sp>
        <p:nvSpPr>
          <p:cNvPr id="4" name="Slide Number Placeholder 3">
            <a:extLst>
              <a:ext uri="{FF2B5EF4-FFF2-40B4-BE49-F238E27FC236}">
                <a16:creationId xmlns:a16="http://schemas.microsoft.com/office/drawing/2014/main" id="{071F4BD6-74D3-2044-A6B3-209E87B9446B}"/>
              </a:ext>
            </a:extLst>
          </p:cNvPr>
          <p:cNvSpPr>
            <a:spLocks noGrp="1"/>
          </p:cNvSpPr>
          <p:nvPr>
            <p:ph type="sldNum" sz="quarter" idx="12"/>
          </p:nvPr>
        </p:nvSpPr>
        <p:spPr/>
        <p:txBody>
          <a:bodyPr/>
          <a:lstStyle/>
          <a:p>
            <a:fld id="{7F2CD445-B4C9-CF47-9CC5-C2544E25FD1B}" type="slidenum">
              <a:rPr lang="en-QA" smtClean="0"/>
              <a:t>‹#›</a:t>
            </a:fld>
            <a:endParaRPr lang="en-QA"/>
          </a:p>
        </p:txBody>
      </p:sp>
    </p:spTree>
    <p:extLst>
      <p:ext uri="{BB962C8B-B14F-4D97-AF65-F5344CB8AC3E}">
        <p14:creationId xmlns:p14="http://schemas.microsoft.com/office/powerpoint/2010/main" val="3210113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41355-B556-C346-8B49-C0F77CBC4D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QA"/>
          </a:p>
        </p:txBody>
      </p:sp>
      <p:sp>
        <p:nvSpPr>
          <p:cNvPr id="3" name="Content Placeholder 2">
            <a:extLst>
              <a:ext uri="{FF2B5EF4-FFF2-40B4-BE49-F238E27FC236}">
                <a16:creationId xmlns:a16="http://schemas.microsoft.com/office/drawing/2014/main" id="{7EE7D652-20E6-6B4C-BE57-CCFC459419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QA"/>
          </a:p>
        </p:txBody>
      </p:sp>
      <p:sp>
        <p:nvSpPr>
          <p:cNvPr id="4" name="Text Placeholder 3">
            <a:extLst>
              <a:ext uri="{FF2B5EF4-FFF2-40B4-BE49-F238E27FC236}">
                <a16:creationId xmlns:a16="http://schemas.microsoft.com/office/drawing/2014/main" id="{D8D1E2B1-3E01-9C4C-9BA7-410D9B6F2A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4E1F73-C1FB-DE42-9B9D-79CD298A29A6}"/>
              </a:ext>
            </a:extLst>
          </p:cNvPr>
          <p:cNvSpPr>
            <a:spLocks noGrp="1"/>
          </p:cNvSpPr>
          <p:nvPr>
            <p:ph type="dt" sz="half" idx="10"/>
          </p:nvPr>
        </p:nvSpPr>
        <p:spPr/>
        <p:txBody>
          <a:bodyPr/>
          <a:lstStyle/>
          <a:p>
            <a:fld id="{414EBEF6-5609-CE49-8310-265A9305FA09}" type="datetimeFigureOut">
              <a:rPr lang="en-QA" smtClean="0"/>
              <a:t>19/01/2022</a:t>
            </a:fld>
            <a:endParaRPr lang="en-QA"/>
          </a:p>
        </p:txBody>
      </p:sp>
      <p:sp>
        <p:nvSpPr>
          <p:cNvPr id="6" name="Footer Placeholder 5">
            <a:extLst>
              <a:ext uri="{FF2B5EF4-FFF2-40B4-BE49-F238E27FC236}">
                <a16:creationId xmlns:a16="http://schemas.microsoft.com/office/drawing/2014/main" id="{79C9C4D7-BEA1-2A45-9AEE-C7B2DF16B71A}"/>
              </a:ext>
            </a:extLst>
          </p:cNvPr>
          <p:cNvSpPr>
            <a:spLocks noGrp="1"/>
          </p:cNvSpPr>
          <p:nvPr>
            <p:ph type="ftr" sz="quarter" idx="11"/>
          </p:nvPr>
        </p:nvSpPr>
        <p:spPr/>
        <p:txBody>
          <a:bodyPr/>
          <a:lstStyle/>
          <a:p>
            <a:endParaRPr lang="en-QA"/>
          </a:p>
        </p:txBody>
      </p:sp>
      <p:sp>
        <p:nvSpPr>
          <p:cNvPr id="7" name="Slide Number Placeholder 6">
            <a:extLst>
              <a:ext uri="{FF2B5EF4-FFF2-40B4-BE49-F238E27FC236}">
                <a16:creationId xmlns:a16="http://schemas.microsoft.com/office/drawing/2014/main" id="{504A629B-D1CF-F444-855D-886239ECD168}"/>
              </a:ext>
            </a:extLst>
          </p:cNvPr>
          <p:cNvSpPr>
            <a:spLocks noGrp="1"/>
          </p:cNvSpPr>
          <p:nvPr>
            <p:ph type="sldNum" sz="quarter" idx="12"/>
          </p:nvPr>
        </p:nvSpPr>
        <p:spPr/>
        <p:txBody>
          <a:bodyPr/>
          <a:lstStyle/>
          <a:p>
            <a:fld id="{7F2CD445-B4C9-CF47-9CC5-C2544E25FD1B}" type="slidenum">
              <a:rPr lang="en-QA" smtClean="0"/>
              <a:t>‹#›</a:t>
            </a:fld>
            <a:endParaRPr lang="en-QA"/>
          </a:p>
        </p:txBody>
      </p:sp>
    </p:spTree>
    <p:extLst>
      <p:ext uri="{BB962C8B-B14F-4D97-AF65-F5344CB8AC3E}">
        <p14:creationId xmlns:p14="http://schemas.microsoft.com/office/powerpoint/2010/main" val="2962418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93AD7-CE88-F24B-A075-C5B1B82482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QA"/>
          </a:p>
        </p:txBody>
      </p:sp>
      <p:sp>
        <p:nvSpPr>
          <p:cNvPr id="3" name="Picture Placeholder 2">
            <a:extLst>
              <a:ext uri="{FF2B5EF4-FFF2-40B4-BE49-F238E27FC236}">
                <a16:creationId xmlns:a16="http://schemas.microsoft.com/office/drawing/2014/main" id="{7718EC44-5B56-1846-9C80-3E693F0059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QA"/>
          </a:p>
        </p:txBody>
      </p:sp>
      <p:sp>
        <p:nvSpPr>
          <p:cNvPr id="4" name="Text Placeholder 3">
            <a:extLst>
              <a:ext uri="{FF2B5EF4-FFF2-40B4-BE49-F238E27FC236}">
                <a16:creationId xmlns:a16="http://schemas.microsoft.com/office/drawing/2014/main" id="{C7755BD0-4B16-0A42-A160-A29DE51135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AB3E0D-9862-3C41-997D-D25612E098CB}"/>
              </a:ext>
            </a:extLst>
          </p:cNvPr>
          <p:cNvSpPr>
            <a:spLocks noGrp="1"/>
          </p:cNvSpPr>
          <p:nvPr>
            <p:ph type="dt" sz="half" idx="10"/>
          </p:nvPr>
        </p:nvSpPr>
        <p:spPr/>
        <p:txBody>
          <a:bodyPr/>
          <a:lstStyle/>
          <a:p>
            <a:fld id="{414EBEF6-5609-CE49-8310-265A9305FA09}" type="datetimeFigureOut">
              <a:rPr lang="en-QA" smtClean="0"/>
              <a:t>19/01/2022</a:t>
            </a:fld>
            <a:endParaRPr lang="en-QA"/>
          </a:p>
        </p:txBody>
      </p:sp>
      <p:sp>
        <p:nvSpPr>
          <p:cNvPr id="6" name="Footer Placeholder 5">
            <a:extLst>
              <a:ext uri="{FF2B5EF4-FFF2-40B4-BE49-F238E27FC236}">
                <a16:creationId xmlns:a16="http://schemas.microsoft.com/office/drawing/2014/main" id="{C6119434-C43B-504C-97CD-9E0F2780FEA3}"/>
              </a:ext>
            </a:extLst>
          </p:cNvPr>
          <p:cNvSpPr>
            <a:spLocks noGrp="1"/>
          </p:cNvSpPr>
          <p:nvPr>
            <p:ph type="ftr" sz="quarter" idx="11"/>
          </p:nvPr>
        </p:nvSpPr>
        <p:spPr/>
        <p:txBody>
          <a:bodyPr/>
          <a:lstStyle/>
          <a:p>
            <a:endParaRPr lang="en-QA"/>
          </a:p>
        </p:txBody>
      </p:sp>
      <p:sp>
        <p:nvSpPr>
          <p:cNvPr id="7" name="Slide Number Placeholder 6">
            <a:extLst>
              <a:ext uri="{FF2B5EF4-FFF2-40B4-BE49-F238E27FC236}">
                <a16:creationId xmlns:a16="http://schemas.microsoft.com/office/drawing/2014/main" id="{74EAF507-A6CB-7B43-A97F-C7234EFA8381}"/>
              </a:ext>
            </a:extLst>
          </p:cNvPr>
          <p:cNvSpPr>
            <a:spLocks noGrp="1"/>
          </p:cNvSpPr>
          <p:nvPr>
            <p:ph type="sldNum" sz="quarter" idx="12"/>
          </p:nvPr>
        </p:nvSpPr>
        <p:spPr/>
        <p:txBody>
          <a:bodyPr/>
          <a:lstStyle/>
          <a:p>
            <a:fld id="{7F2CD445-B4C9-CF47-9CC5-C2544E25FD1B}" type="slidenum">
              <a:rPr lang="en-QA" smtClean="0"/>
              <a:t>‹#›</a:t>
            </a:fld>
            <a:endParaRPr lang="en-QA"/>
          </a:p>
        </p:txBody>
      </p:sp>
    </p:spTree>
    <p:extLst>
      <p:ext uri="{BB962C8B-B14F-4D97-AF65-F5344CB8AC3E}">
        <p14:creationId xmlns:p14="http://schemas.microsoft.com/office/powerpoint/2010/main" val="2160544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C5CC8E-9C77-2949-A346-D549FA8606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QA"/>
          </a:p>
        </p:txBody>
      </p:sp>
      <p:sp>
        <p:nvSpPr>
          <p:cNvPr id="3" name="Text Placeholder 2">
            <a:extLst>
              <a:ext uri="{FF2B5EF4-FFF2-40B4-BE49-F238E27FC236}">
                <a16:creationId xmlns:a16="http://schemas.microsoft.com/office/drawing/2014/main" id="{4E7C34F5-D76D-5B44-A4EE-465EA90074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QA"/>
          </a:p>
        </p:txBody>
      </p:sp>
      <p:sp>
        <p:nvSpPr>
          <p:cNvPr id="4" name="Date Placeholder 3">
            <a:extLst>
              <a:ext uri="{FF2B5EF4-FFF2-40B4-BE49-F238E27FC236}">
                <a16:creationId xmlns:a16="http://schemas.microsoft.com/office/drawing/2014/main" id="{104F28CD-7178-8C4E-8636-833594FA92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4EBEF6-5609-CE49-8310-265A9305FA09}" type="datetimeFigureOut">
              <a:rPr lang="en-QA" smtClean="0"/>
              <a:t>19/01/2022</a:t>
            </a:fld>
            <a:endParaRPr lang="en-QA"/>
          </a:p>
        </p:txBody>
      </p:sp>
      <p:sp>
        <p:nvSpPr>
          <p:cNvPr id="5" name="Footer Placeholder 4">
            <a:extLst>
              <a:ext uri="{FF2B5EF4-FFF2-40B4-BE49-F238E27FC236}">
                <a16:creationId xmlns:a16="http://schemas.microsoft.com/office/drawing/2014/main" id="{281B9F26-806D-B54F-9B04-DCCAADEAC6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QA"/>
          </a:p>
        </p:txBody>
      </p:sp>
      <p:sp>
        <p:nvSpPr>
          <p:cNvPr id="6" name="Slide Number Placeholder 5">
            <a:extLst>
              <a:ext uri="{FF2B5EF4-FFF2-40B4-BE49-F238E27FC236}">
                <a16:creationId xmlns:a16="http://schemas.microsoft.com/office/drawing/2014/main" id="{BADE5784-7C39-4D49-A827-36CF9D2D78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2CD445-B4C9-CF47-9CC5-C2544E25FD1B}" type="slidenum">
              <a:rPr lang="en-QA" smtClean="0"/>
              <a:t>‹#›</a:t>
            </a:fld>
            <a:endParaRPr lang="en-QA"/>
          </a:p>
        </p:txBody>
      </p:sp>
    </p:spTree>
    <p:extLst>
      <p:ext uri="{BB962C8B-B14F-4D97-AF65-F5344CB8AC3E}">
        <p14:creationId xmlns:p14="http://schemas.microsoft.com/office/powerpoint/2010/main" val="2017678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Q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khanacademy.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18A2D-1C5E-9B4A-85D1-5774D276A80B}"/>
              </a:ext>
            </a:extLst>
          </p:cNvPr>
          <p:cNvSpPr>
            <a:spLocks noGrp="1"/>
          </p:cNvSpPr>
          <p:nvPr>
            <p:ph type="ctrTitle"/>
          </p:nvPr>
        </p:nvSpPr>
        <p:spPr>
          <a:xfrm>
            <a:off x="1524000" y="390843"/>
            <a:ext cx="9144000" cy="2387600"/>
          </a:xfrm>
        </p:spPr>
        <p:txBody>
          <a:bodyPr/>
          <a:lstStyle/>
          <a:p>
            <a:r>
              <a:rPr lang="en-QA" dirty="0"/>
              <a:t>AI for Medicine </a:t>
            </a:r>
          </a:p>
        </p:txBody>
      </p:sp>
      <p:sp>
        <p:nvSpPr>
          <p:cNvPr id="3" name="Subtitle 2">
            <a:extLst>
              <a:ext uri="{FF2B5EF4-FFF2-40B4-BE49-F238E27FC236}">
                <a16:creationId xmlns:a16="http://schemas.microsoft.com/office/drawing/2014/main" id="{7F3DAD48-F178-924A-855C-C37710EF0ADE}"/>
              </a:ext>
            </a:extLst>
          </p:cNvPr>
          <p:cNvSpPr>
            <a:spLocks noGrp="1"/>
          </p:cNvSpPr>
          <p:nvPr>
            <p:ph type="subTitle" idx="1"/>
          </p:nvPr>
        </p:nvSpPr>
        <p:spPr>
          <a:xfrm>
            <a:off x="1524000" y="2968054"/>
            <a:ext cx="9144000" cy="2250122"/>
          </a:xfrm>
        </p:spPr>
        <p:txBody>
          <a:bodyPr>
            <a:noAutofit/>
          </a:bodyPr>
          <a:lstStyle/>
          <a:p>
            <a:r>
              <a:rPr lang="en-QA" sz="2800" b="1" dirty="0">
                <a:solidFill>
                  <a:srgbClr val="00B0F0"/>
                </a:solidFill>
              </a:rPr>
              <a:t>Lecture 4: </a:t>
            </a:r>
          </a:p>
          <a:p>
            <a:r>
              <a:rPr lang="en-QA" sz="2800" b="1" dirty="0">
                <a:solidFill>
                  <a:srgbClr val="00B0F0"/>
                </a:solidFill>
              </a:rPr>
              <a:t>A Primer on Molecular Genetics- Part II</a:t>
            </a:r>
          </a:p>
          <a:p>
            <a:r>
              <a:rPr lang="en-US" sz="2800" b="1" dirty="0">
                <a:solidFill>
                  <a:srgbClr val="00B0F0"/>
                </a:solidFill>
              </a:rPr>
              <a:t>a</a:t>
            </a:r>
            <a:r>
              <a:rPr lang="en-QA" sz="2800" b="1" dirty="0">
                <a:solidFill>
                  <a:srgbClr val="00B0F0"/>
                </a:solidFill>
              </a:rPr>
              <a:t>nd Sequence Alignment  </a:t>
            </a:r>
            <a:endParaRPr lang="en-QA" sz="2800" dirty="0"/>
          </a:p>
          <a:p>
            <a:r>
              <a:rPr lang="en-QA" sz="2800" dirty="0"/>
              <a:t>January 19, 2022</a:t>
            </a:r>
          </a:p>
          <a:p>
            <a:r>
              <a:rPr lang="en-QA" sz="2800" dirty="0"/>
              <a:t>Mohammad Hammoud</a:t>
            </a:r>
          </a:p>
          <a:p>
            <a:r>
              <a:rPr lang="en-QA" sz="2800" b="1" dirty="0">
                <a:solidFill>
                  <a:srgbClr val="FF0000"/>
                </a:solidFill>
              </a:rPr>
              <a:t>Carnegie Mellon University in Qatar</a:t>
            </a:r>
          </a:p>
        </p:txBody>
      </p:sp>
    </p:spTree>
    <p:extLst>
      <p:ext uri="{BB962C8B-B14F-4D97-AF65-F5344CB8AC3E}">
        <p14:creationId xmlns:p14="http://schemas.microsoft.com/office/powerpoint/2010/main" val="1625015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ACDF-BE90-3F42-9549-B30AC5E96CD7}"/>
              </a:ext>
            </a:extLst>
          </p:cNvPr>
          <p:cNvSpPr>
            <a:spLocks noGrp="1"/>
          </p:cNvSpPr>
          <p:nvPr>
            <p:ph type="title"/>
          </p:nvPr>
        </p:nvSpPr>
        <p:spPr/>
        <p:txBody>
          <a:bodyPr/>
          <a:lstStyle/>
          <a:p>
            <a:pPr algn="ctr"/>
            <a:r>
              <a:rPr lang="en-US" dirty="0"/>
              <a:t>Gene Regulation</a:t>
            </a:r>
            <a:endParaRPr lang="en-QA" dirty="0"/>
          </a:p>
        </p:txBody>
      </p:sp>
      <p:sp>
        <p:nvSpPr>
          <p:cNvPr id="11" name="TextBox 10">
            <a:extLst>
              <a:ext uri="{FF2B5EF4-FFF2-40B4-BE49-F238E27FC236}">
                <a16:creationId xmlns:a16="http://schemas.microsoft.com/office/drawing/2014/main" id="{4B01EA3E-FDD4-DE4D-BB88-A9A9792A3921}"/>
              </a:ext>
            </a:extLst>
          </p:cNvPr>
          <p:cNvSpPr txBox="1"/>
          <p:nvPr/>
        </p:nvSpPr>
        <p:spPr>
          <a:xfrm>
            <a:off x="1255312" y="2276495"/>
            <a:ext cx="1378583" cy="830997"/>
          </a:xfrm>
          <a:prstGeom prst="rect">
            <a:avLst/>
          </a:prstGeom>
          <a:noFill/>
        </p:spPr>
        <p:txBody>
          <a:bodyPr wrap="none" rtlCol="0">
            <a:spAutoFit/>
          </a:bodyPr>
          <a:lstStyle/>
          <a:p>
            <a:pPr algn="ctr"/>
            <a:r>
              <a:rPr lang="en-QA" sz="2400" b="1" dirty="0"/>
              <a:t>A Library</a:t>
            </a:r>
          </a:p>
          <a:p>
            <a:pPr algn="ctr"/>
            <a:r>
              <a:rPr lang="en-QA" sz="2400" b="1" dirty="0"/>
              <a:t>(General)</a:t>
            </a:r>
          </a:p>
        </p:txBody>
      </p:sp>
      <p:sp>
        <p:nvSpPr>
          <p:cNvPr id="19" name="Right Bracket 18">
            <a:extLst>
              <a:ext uri="{FF2B5EF4-FFF2-40B4-BE49-F238E27FC236}">
                <a16:creationId xmlns:a16="http://schemas.microsoft.com/office/drawing/2014/main" id="{950DF846-6845-9F47-96A6-CF3B47931E5C}"/>
              </a:ext>
            </a:extLst>
          </p:cNvPr>
          <p:cNvSpPr/>
          <p:nvPr/>
        </p:nvSpPr>
        <p:spPr>
          <a:xfrm rot="10800000">
            <a:off x="1939025" y="3799964"/>
            <a:ext cx="311054" cy="2256453"/>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20" name="TextBox 19">
            <a:extLst>
              <a:ext uri="{FF2B5EF4-FFF2-40B4-BE49-F238E27FC236}">
                <a16:creationId xmlns:a16="http://schemas.microsoft.com/office/drawing/2014/main" id="{E7696797-21FB-6842-B7F7-BE8128ABCB07}"/>
              </a:ext>
            </a:extLst>
          </p:cNvPr>
          <p:cNvSpPr txBox="1"/>
          <p:nvPr/>
        </p:nvSpPr>
        <p:spPr>
          <a:xfrm rot="16200000">
            <a:off x="116816" y="4628858"/>
            <a:ext cx="2538452" cy="461665"/>
          </a:xfrm>
          <a:prstGeom prst="rect">
            <a:avLst/>
          </a:prstGeom>
          <a:noFill/>
        </p:spPr>
        <p:txBody>
          <a:bodyPr wrap="none" rtlCol="0">
            <a:spAutoFit/>
          </a:bodyPr>
          <a:lstStyle/>
          <a:p>
            <a:r>
              <a:rPr lang="en-QA" sz="2400" b="1" dirty="0"/>
              <a:t>Specialized People</a:t>
            </a:r>
          </a:p>
        </p:txBody>
      </p:sp>
      <p:pic>
        <p:nvPicPr>
          <p:cNvPr id="30724" name="Picture 4" descr="Libraries Find New Ways to Flourish in the Digital Age | EdTech Magazine">
            <a:extLst>
              <a:ext uri="{FF2B5EF4-FFF2-40B4-BE49-F238E27FC236}">
                <a16:creationId xmlns:a16="http://schemas.microsoft.com/office/drawing/2014/main" id="{EC6A919B-752D-8F4E-A8B6-DCD18E670A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7070" y="1528688"/>
            <a:ext cx="5972432" cy="2271276"/>
          </a:xfrm>
          <a:prstGeom prst="rect">
            <a:avLst/>
          </a:prstGeom>
          <a:noFill/>
          <a:extLst>
            <a:ext uri="{909E8E84-426E-40DD-AFC4-6F175D3DCCD1}">
              <a14:hiddenFill xmlns:a14="http://schemas.microsoft.com/office/drawing/2010/main">
                <a:solidFill>
                  <a:srgbClr val="FFFFFF"/>
                </a:solidFill>
              </a14:hiddenFill>
            </a:ext>
          </a:extLst>
        </p:spPr>
      </p:pic>
      <p:pic>
        <p:nvPicPr>
          <p:cNvPr id="30726" name="Picture 6" descr="cartoon people template printable | Person Outline | Felt stories | Person  outline, Body outline, Human body drawing">
            <a:extLst>
              <a:ext uri="{FF2B5EF4-FFF2-40B4-BE49-F238E27FC236}">
                <a16:creationId xmlns:a16="http://schemas.microsoft.com/office/drawing/2014/main" id="{6967E3B1-B832-8D47-BB91-6912AEDB32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3845" y="4197972"/>
            <a:ext cx="1922719" cy="2001795"/>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Arrow Connector 20">
            <a:extLst>
              <a:ext uri="{FF2B5EF4-FFF2-40B4-BE49-F238E27FC236}">
                <a16:creationId xmlns:a16="http://schemas.microsoft.com/office/drawing/2014/main" id="{A16C7362-E534-7840-947D-DB181033E256}"/>
              </a:ext>
            </a:extLst>
          </p:cNvPr>
          <p:cNvCxnSpPr>
            <a:cxnSpLocks/>
            <a:endCxn id="30726" idx="0"/>
          </p:cNvCxnSpPr>
          <p:nvPr/>
        </p:nvCxnSpPr>
        <p:spPr>
          <a:xfrm flipH="1">
            <a:off x="3295205" y="2738157"/>
            <a:ext cx="195134" cy="145981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6" descr="cartoon people template printable | Person Outline | Felt stories | Person  outline, Body outline, Human body drawing">
            <a:extLst>
              <a:ext uri="{FF2B5EF4-FFF2-40B4-BE49-F238E27FC236}">
                <a16:creationId xmlns:a16="http://schemas.microsoft.com/office/drawing/2014/main" id="{9CA82797-C7DF-9444-B973-D70A6CCFFC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9486" y="4197974"/>
            <a:ext cx="1922719" cy="2001795"/>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Arrow Connector 24">
            <a:extLst>
              <a:ext uri="{FF2B5EF4-FFF2-40B4-BE49-F238E27FC236}">
                <a16:creationId xmlns:a16="http://schemas.microsoft.com/office/drawing/2014/main" id="{15D3557D-9778-6049-B95E-678DC1E7E786}"/>
              </a:ext>
            </a:extLst>
          </p:cNvPr>
          <p:cNvCxnSpPr>
            <a:cxnSpLocks/>
            <a:endCxn id="24" idx="0"/>
          </p:cNvCxnSpPr>
          <p:nvPr/>
        </p:nvCxnSpPr>
        <p:spPr>
          <a:xfrm>
            <a:off x="4323577" y="2804567"/>
            <a:ext cx="727269" cy="13934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6" descr="cartoon people template printable | Person Outline | Felt stories | Person  outline, Body outline, Human body drawing">
            <a:extLst>
              <a:ext uri="{FF2B5EF4-FFF2-40B4-BE49-F238E27FC236}">
                <a16:creationId xmlns:a16="http://schemas.microsoft.com/office/drawing/2014/main" id="{CE1EE4FB-DD45-F744-8E2C-95CEE0CC77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5127" y="4197973"/>
            <a:ext cx="1922719" cy="200179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cartoon people template printable | Person Outline | Felt stories | Person  outline, Body outline, Human body drawing">
            <a:extLst>
              <a:ext uri="{FF2B5EF4-FFF2-40B4-BE49-F238E27FC236}">
                <a16:creationId xmlns:a16="http://schemas.microsoft.com/office/drawing/2014/main" id="{846838AD-6803-DC43-9DA9-A8AA52ACC0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0768" y="4197972"/>
            <a:ext cx="1922719" cy="2001795"/>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Arrow Connector 29">
            <a:extLst>
              <a:ext uri="{FF2B5EF4-FFF2-40B4-BE49-F238E27FC236}">
                <a16:creationId xmlns:a16="http://schemas.microsoft.com/office/drawing/2014/main" id="{32A8DCB9-5585-7A4A-86E8-3D619CFC5C63}"/>
              </a:ext>
            </a:extLst>
          </p:cNvPr>
          <p:cNvCxnSpPr>
            <a:cxnSpLocks/>
            <a:endCxn id="28" idx="0"/>
          </p:cNvCxnSpPr>
          <p:nvPr/>
        </p:nvCxnSpPr>
        <p:spPr>
          <a:xfrm>
            <a:off x="6301946" y="2276495"/>
            <a:ext cx="504541" cy="192147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AC5C472-55E8-E74E-B599-47EA7106E6EE}"/>
              </a:ext>
            </a:extLst>
          </p:cNvPr>
          <p:cNvCxnSpPr>
            <a:cxnSpLocks/>
            <a:endCxn id="29" idx="0"/>
          </p:cNvCxnSpPr>
          <p:nvPr/>
        </p:nvCxnSpPr>
        <p:spPr>
          <a:xfrm flipH="1">
            <a:off x="8562128" y="2421924"/>
            <a:ext cx="285494" cy="17760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39B2953A-CD31-F44B-B41D-408C7D6DAE9C}"/>
              </a:ext>
            </a:extLst>
          </p:cNvPr>
          <p:cNvSpPr txBox="1"/>
          <p:nvPr/>
        </p:nvSpPr>
        <p:spPr>
          <a:xfrm>
            <a:off x="9341560" y="4197971"/>
            <a:ext cx="2551724" cy="1323439"/>
          </a:xfrm>
          <a:prstGeom prst="rect">
            <a:avLst/>
          </a:prstGeom>
          <a:noFill/>
        </p:spPr>
        <p:txBody>
          <a:bodyPr wrap="none" rtlCol="0">
            <a:spAutoFit/>
          </a:bodyPr>
          <a:lstStyle/>
          <a:p>
            <a:pPr algn="ctr"/>
            <a:r>
              <a:rPr lang="en-QA" sz="2000" dirty="0"/>
              <a:t>Different people read </a:t>
            </a:r>
            <a:br>
              <a:rPr lang="en-QA" sz="2000" dirty="0"/>
            </a:br>
            <a:r>
              <a:rPr lang="en-QA" sz="2000" dirty="0"/>
              <a:t>different books, thus </a:t>
            </a:r>
            <a:br>
              <a:rPr lang="en-QA" sz="2000" dirty="0"/>
            </a:br>
            <a:r>
              <a:rPr lang="en-QA" sz="2000" dirty="0"/>
              <a:t>turn to know different </a:t>
            </a:r>
            <a:br>
              <a:rPr lang="en-QA" sz="2000" dirty="0"/>
            </a:br>
            <a:r>
              <a:rPr lang="en-QA" sz="2000" dirty="0"/>
              <a:t>subsets of stuff</a:t>
            </a:r>
          </a:p>
        </p:txBody>
      </p:sp>
    </p:spTree>
    <p:extLst>
      <p:ext uri="{BB962C8B-B14F-4D97-AF65-F5344CB8AC3E}">
        <p14:creationId xmlns:p14="http://schemas.microsoft.com/office/powerpoint/2010/main" val="348945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par>
                                <p:cTn id="12" presetID="22" presetClass="entr" presetSubtype="1" fill="hold" nodeType="withEffect">
                                  <p:stCondLst>
                                    <p:cond delay="0"/>
                                  </p:stCondLst>
                                  <p:childTnLst>
                                    <p:set>
                                      <p:cBhvr>
                                        <p:cTn id="13" dur="1" fill="hold">
                                          <p:stCondLst>
                                            <p:cond delay="0"/>
                                          </p:stCondLst>
                                        </p:cTn>
                                        <p:tgtEl>
                                          <p:spTgt spid="30726"/>
                                        </p:tgtEl>
                                        <p:attrNameLst>
                                          <p:attrName>style.visibility</p:attrName>
                                        </p:attrNameLst>
                                      </p:cBhvr>
                                      <p:to>
                                        <p:strVal val="visible"/>
                                      </p:to>
                                    </p:set>
                                    <p:animEffect transition="in" filter="wipe(up)">
                                      <p:cBhvr>
                                        <p:cTn id="14" dur="500"/>
                                        <p:tgtEl>
                                          <p:spTgt spid="30726"/>
                                        </p:tgtEl>
                                      </p:cBhvr>
                                    </p:animEffect>
                                  </p:childTnLst>
                                </p:cTn>
                              </p:par>
                              <p:par>
                                <p:cTn id="15" presetID="22" presetClass="entr" presetSubtype="1"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500"/>
                                        <p:tgtEl>
                                          <p:spTgt spid="25"/>
                                        </p:tgtEl>
                                      </p:cBhvr>
                                    </p:animEffect>
                                  </p:childTnLst>
                                </p:cTn>
                              </p:par>
                              <p:par>
                                <p:cTn id="18" presetID="22" presetClass="entr" presetSubtype="1"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up)">
                                      <p:cBhvr>
                                        <p:cTn id="20" dur="500"/>
                                        <p:tgtEl>
                                          <p:spTgt spid="24"/>
                                        </p:tgtEl>
                                      </p:cBhvr>
                                    </p:animEffect>
                                  </p:childTnLst>
                                </p:cTn>
                              </p:par>
                              <p:par>
                                <p:cTn id="21" presetID="22" presetClass="entr" presetSubtype="1"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up)">
                                      <p:cBhvr>
                                        <p:cTn id="23" dur="500"/>
                                        <p:tgtEl>
                                          <p:spTgt spid="30"/>
                                        </p:tgtEl>
                                      </p:cBhvr>
                                    </p:animEffect>
                                  </p:childTnLst>
                                </p:cTn>
                              </p:par>
                              <p:par>
                                <p:cTn id="24" presetID="22" presetClass="entr" presetSubtype="1"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up)">
                                      <p:cBhvr>
                                        <p:cTn id="26" dur="500"/>
                                        <p:tgtEl>
                                          <p:spTgt spid="28"/>
                                        </p:tgtEl>
                                      </p:cBhvr>
                                    </p:animEffect>
                                  </p:childTnLst>
                                </p:cTn>
                              </p:par>
                              <p:par>
                                <p:cTn id="27" presetID="22" presetClass="entr" presetSubtype="1"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up)">
                                      <p:cBhvr>
                                        <p:cTn id="29" dur="500"/>
                                        <p:tgtEl>
                                          <p:spTgt spid="33"/>
                                        </p:tgtEl>
                                      </p:cBhvr>
                                    </p:animEffect>
                                  </p:childTnLst>
                                </p:cTn>
                              </p:par>
                              <p:par>
                                <p:cTn id="30" presetID="22" presetClass="entr" presetSubtype="1"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ACDF-BE90-3F42-9549-B30AC5E96CD7}"/>
              </a:ext>
            </a:extLst>
          </p:cNvPr>
          <p:cNvSpPr>
            <a:spLocks noGrp="1"/>
          </p:cNvSpPr>
          <p:nvPr>
            <p:ph type="title"/>
          </p:nvPr>
        </p:nvSpPr>
        <p:spPr/>
        <p:txBody>
          <a:bodyPr/>
          <a:lstStyle/>
          <a:p>
            <a:pPr algn="ctr"/>
            <a:r>
              <a:rPr lang="en-US" dirty="0"/>
              <a:t>Gene Regulation</a:t>
            </a:r>
            <a:endParaRPr lang="en-QA" dirty="0"/>
          </a:p>
        </p:txBody>
      </p:sp>
      <p:sp>
        <p:nvSpPr>
          <p:cNvPr id="11" name="TextBox 10">
            <a:extLst>
              <a:ext uri="{FF2B5EF4-FFF2-40B4-BE49-F238E27FC236}">
                <a16:creationId xmlns:a16="http://schemas.microsoft.com/office/drawing/2014/main" id="{4B01EA3E-FDD4-DE4D-BB88-A9A9792A3921}"/>
              </a:ext>
            </a:extLst>
          </p:cNvPr>
          <p:cNvSpPr txBox="1"/>
          <p:nvPr/>
        </p:nvSpPr>
        <p:spPr>
          <a:xfrm>
            <a:off x="327158" y="1452428"/>
            <a:ext cx="2703304" cy="1938992"/>
          </a:xfrm>
          <a:prstGeom prst="rect">
            <a:avLst/>
          </a:prstGeom>
          <a:noFill/>
        </p:spPr>
        <p:txBody>
          <a:bodyPr wrap="none" rtlCol="0">
            <a:spAutoFit/>
          </a:bodyPr>
          <a:lstStyle/>
          <a:p>
            <a:pPr algn="ctr"/>
            <a:r>
              <a:rPr lang="en-QA" sz="2400" b="1" dirty="0"/>
              <a:t>Our Library</a:t>
            </a:r>
          </a:p>
          <a:p>
            <a:pPr algn="ctr"/>
            <a:r>
              <a:rPr lang="en-QA" sz="2400" dirty="0"/>
              <a:t>(DNA or set of </a:t>
            </a:r>
            <a:br>
              <a:rPr lang="en-QA" sz="2400" dirty="0"/>
            </a:br>
            <a:r>
              <a:rPr lang="en-QA" sz="2400" dirty="0"/>
              <a:t>genetic </a:t>
            </a:r>
            <a:r>
              <a:rPr lang="en-US" sz="2400" dirty="0"/>
              <a:t>instructions </a:t>
            </a:r>
            <a:br>
              <a:rPr lang="en-US" sz="2400" dirty="0"/>
            </a:br>
            <a:r>
              <a:rPr lang="en-US" sz="2400" dirty="0"/>
              <a:t>for building our </a:t>
            </a:r>
            <a:br>
              <a:rPr lang="en-US" sz="2400" dirty="0"/>
            </a:br>
            <a:r>
              <a:rPr lang="en-US" sz="2400" dirty="0"/>
              <a:t>entire body</a:t>
            </a:r>
            <a:r>
              <a:rPr lang="en-QA" sz="2400" dirty="0"/>
              <a:t>)</a:t>
            </a:r>
          </a:p>
        </p:txBody>
      </p:sp>
      <p:sp>
        <p:nvSpPr>
          <p:cNvPr id="37" name="TextBox 36">
            <a:extLst>
              <a:ext uri="{FF2B5EF4-FFF2-40B4-BE49-F238E27FC236}">
                <a16:creationId xmlns:a16="http://schemas.microsoft.com/office/drawing/2014/main" id="{39B2953A-CD31-F44B-B41D-408C7D6DAE9C}"/>
              </a:ext>
            </a:extLst>
          </p:cNvPr>
          <p:cNvSpPr txBox="1"/>
          <p:nvPr/>
        </p:nvSpPr>
        <p:spPr>
          <a:xfrm>
            <a:off x="8967407" y="3630553"/>
            <a:ext cx="2913425" cy="2862322"/>
          </a:xfrm>
          <a:prstGeom prst="rect">
            <a:avLst/>
          </a:prstGeom>
          <a:noFill/>
        </p:spPr>
        <p:txBody>
          <a:bodyPr wrap="none" rtlCol="0">
            <a:spAutoFit/>
          </a:bodyPr>
          <a:lstStyle/>
          <a:p>
            <a:pPr algn="ctr"/>
            <a:r>
              <a:rPr lang="en-QA" sz="2000" dirty="0"/>
              <a:t>Having different proteins </a:t>
            </a:r>
          </a:p>
          <a:p>
            <a:pPr algn="ctr"/>
            <a:r>
              <a:rPr lang="en-QA" sz="2000" dirty="0"/>
              <a:t>changes the way our </a:t>
            </a:r>
          </a:p>
          <a:p>
            <a:pPr algn="ctr"/>
            <a:r>
              <a:rPr lang="en-QA" sz="2000" dirty="0"/>
              <a:t>cells look and function</a:t>
            </a:r>
          </a:p>
          <a:p>
            <a:pPr algn="ctr"/>
            <a:r>
              <a:rPr lang="en-QA" sz="2000" dirty="0"/>
              <a:t>(e.g., liver cells look and </a:t>
            </a:r>
          </a:p>
          <a:p>
            <a:pPr algn="ctr"/>
            <a:r>
              <a:rPr lang="en-US" sz="2000" dirty="0"/>
              <a:t>act different than neurons</a:t>
            </a:r>
          </a:p>
          <a:p>
            <a:pPr algn="ctr"/>
            <a:r>
              <a:rPr lang="en-US" sz="2000" dirty="0"/>
              <a:t>because they are reading</a:t>
            </a:r>
          </a:p>
          <a:p>
            <a:pPr algn="ctr"/>
            <a:r>
              <a:rPr lang="en-US" sz="2000" dirty="0"/>
              <a:t>different books– genes—</a:t>
            </a:r>
          </a:p>
          <a:p>
            <a:pPr algn="ctr"/>
            <a:r>
              <a:rPr lang="en-US" sz="2000" dirty="0"/>
              <a:t>from our library– DNA– </a:t>
            </a:r>
            <a:br>
              <a:rPr lang="en-US" sz="2000" dirty="0"/>
            </a:br>
            <a:r>
              <a:rPr lang="en-US" sz="2000" dirty="0"/>
              <a:t>to make their proteins)</a:t>
            </a:r>
            <a:endParaRPr lang="en-QA" sz="2000" dirty="0"/>
          </a:p>
        </p:txBody>
      </p:sp>
      <p:pic>
        <p:nvPicPr>
          <p:cNvPr id="31750" name="Picture 6" descr="A new gene-editing technique could target, move and relocate DNA | Stanford  School of Engineering">
            <a:extLst>
              <a:ext uri="{FF2B5EF4-FFF2-40B4-BE49-F238E27FC236}">
                <a16:creationId xmlns:a16="http://schemas.microsoft.com/office/drawing/2014/main" id="{A8FBD5BC-59BC-5244-91B2-2876644E9C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2272" y="1495963"/>
            <a:ext cx="4055918" cy="17470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0036C59-F079-DA47-B098-A86CC9E1A4F1}"/>
              </a:ext>
            </a:extLst>
          </p:cNvPr>
          <p:cNvSpPr txBox="1"/>
          <p:nvPr/>
        </p:nvSpPr>
        <p:spPr>
          <a:xfrm>
            <a:off x="8348266" y="1490008"/>
            <a:ext cx="3807453" cy="1938992"/>
          </a:xfrm>
          <a:prstGeom prst="rect">
            <a:avLst/>
          </a:prstGeom>
          <a:noFill/>
        </p:spPr>
        <p:txBody>
          <a:bodyPr wrap="none" rtlCol="0">
            <a:spAutoFit/>
          </a:bodyPr>
          <a:lstStyle/>
          <a:p>
            <a:pPr algn="ctr"/>
            <a:r>
              <a:rPr lang="en-QA" sz="2400" b="1" dirty="0"/>
              <a:t>Our Books</a:t>
            </a:r>
          </a:p>
          <a:p>
            <a:pPr algn="ctr"/>
            <a:r>
              <a:rPr lang="en-QA" sz="2400" dirty="0"/>
              <a:t>(genes or segments of DNA</a:t>
            </a:r>
          </a:p>
          <a:p>
            <a:pPr algn="ctr"/>
            <a:r>
              <a:rPr lang="en-US" sz="2400" dirty="0"/>
              <a:t>w</a:t>
            </a:r>
            <a:r>
              <a:rPr lang="en-QA" sz="2400" dirty="0"/>
              <a:t>hich give our cells specific</a:t>
            </a:r>
          </a:p>
          <a:p>
            <a:pPr algn="ctr"/>
            <a:r>
              <a:rPr lang="en-US" sz="2400" dirty="0"/>
              <a:t>i</a:t>
            </a:r>
            <a:r>
              <a:rPr lang="en-QA" sz="2400" dirty="0"/>
              <a:t>nstructions on how to make </a:t>
            </a:r>
          </a:p>
          <a:p>
            <a:pPr algn="ctr"/>
            <a:r>
              <a:rPr lang="en-US" sz="2400" dirty="0"/>
              <a:t>d</a:t>
            </a:r>
            <a:r>
              <a:rPr lang="en-QA" sz="2400" dirty="0"/>
              <a:t>ifferent kinds of protiens)</a:t>
            </a:r>
          </a:p>
        </p:txBody>
      </p:sp>
      <p:pic>
        <p:nvPicPr>
          <p:cNvPr id="31756" name="Picture 12" descr="protein | Definition, Structure, &amp; Classification | Britannica">
            <a:extLst>
              <a:ext uri="{FF2B5EF4-FFF2-40B4-BE49-F238E27FC236}">
                <a16:creationId xmlns:a16="http://schemas.microsoft.com/office/drawing/2014/main" id="{93863CA2-ADCA-D243-8D48-5E05B64FE9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999" y="3466581"/>
            <a:ext cx="5075838" cy="2460984"/>
          </a:xfrm>
          <a:prstGeom prst="rect">
            <a:avLst/>
          </a:prstGeom>
          <a:noFill/>
          <a:extLst>
            <a:ext uri="{909E8E84-426E-40DD-AFC4-6F175D3DCCD1}">
              <a14:hiddenFill xmlns:a14="http://schemas.microsoft.com/office/drawing/2010/main">
                <a:solidFill>
                  <a:srgbClr val="FFFFFF"/>
                </a:solidFill>
              </a14:hiddenFill>
            </a:ext>
          </a:extLst>
        </p:spPr>
      </p:pic>
      <p:pic>
        <p:nvPicPr>
          <p:cNvPr id="31758" name="Picture 14" descr="Protein - Wikipedia">
            <a:extLst>
              <a:ext uri="{FF2B5EF4-FFF2-40B4-BE49-F238E27FC236}">
                <a16:creationId xmlns:a16="http://schemas.microsoft.com/office/drawing/2014/main" id="{E4A55EB8-71D7-2E47-8618-63CB3908CD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1421" y="3683323"/>
            <a:ext cx="3421759" cy="2343267"/>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Arrow Connector 25">
            <a:extLst>
              <a:ext uri="{FF2B5EF4-FFF2-40B4-BE49-F238E27FC236}">
                <a16:creationId xmlns:a16="http://schemas.microsoft.com/office/drawing/2014/main" id="{887F5196-06A3-4144-8B18-7BF198B15871}"/>
              </a:ext>
            </a:extLst>
          </p:cNvPr>
          <p:cNvCxnSpPr>
            <a:cxnSpLocks/>
            <a:endCxn id="31758" idx="0"/>
          </p:cNvCxnSpPr>
          <p:nvPr/>
        </p:nvCxnSpPr>
        <p:spPr>
          <a:xfrm>
            <a:off x="7169987" y="2828270"/>
            <a:ext cx="282314" cy="8550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E9E33A8-A7E2-5248-B27D-6098EEC3CEAF}"/>
              </a:ext>
            </a:extLst>
          </p:cNvPr>
          <p:cNvCxnSpPr>
            <a:cxnSpLocks/>
            <a:stCxn id="10" idx="2"/>
            <a:endCxn id="31756" idx="0"/>
          </p:cNvCxnSpPr>
          <p:nvPr/>
        </p:nvCxnSpPr>
        <p:spPr>
          <a:xfrm flipH="1">
            <a:off x="3598918" y="2821526"/>
            <a:ext cx="1610757" cy="64505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6FE19C2-D42F-A143-99CC-930621D67C36}"/>
              </a:ext>
            </a:extLst>
          </p:cNvPr>
          <p:cNvSpPr/>
          <p:nvPr/>
        </p:nvSpPr>
        <p:spPr>
          <a:xfrm>
            <a:off x="4204797" y="1966473"/>
            <a:ext cx="2009755" cy="855053"/>
          </a:xfrm>
          <a:prstGeom prst="rect">
            <a:avLst/>
          </a:prstGeom>
          <a:solidFill>
            <a:srgbClr val="00B0F0">
              <a:alpha val="4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QA" b="1" dirty="0">
                <a:solidFill>
                  <a:schemeClr val="bg1"/>
                </a:solidFill>
              </a:rPr>
              <a:t>Gene</a:t>
            </a:r>
          </a:p>
        </p:txBody>
      </p:sp>
      <p:sp>
        <p:nvSpPr>
          <p:cNvPr id="34" name="Rectangle 33">
            <a:extLst>
              <a:ext uri="{FF2B5EF4-FFF2-40B4-BE49-F238E27FC236}">
                <a16:creationId xmlns:a16="http://schemas.microsoft.com/office/drawing/2014/main" id="{F5B781AB-9C50-2E49-B908-79E5671AFA20}"/>
              </a:ext>
            </a:extLst>
          </p:cNvPr>
          <p:cNvSpPr/>
          <p:nvPr/>
        </p:nvSpPr>
        <p:spPr>
          <a:xfrm>
            <a:off x="6321040" y="1973217"/>
            <a:ext cx="2009755" cy="855053"/>
          </a:xfrm>
          <a:prstGeom prst="rect">
            <a:avLst/>
          </a:prstGeom>
          <a:solidFill>
            <a:srgbClr val="00B0F0">
              <a:alpha val="4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QA" b="1" dirty="0">
                <a:solidFill>
                  <a:schemeClr val="bg1"/>
                </a:solidFill>
              </a:rPr>
              <a:t>Gene</a:t>
            </a:r>
          </a:p>
        </p:txBody>
      </p:sp>
    </p:spTree>
    <p:extLst>
      <p:ext uri="{BB962C8B-B14F-4D97-AF65-F5344CB8AC3E}">
        <p14:creationId xmlns:p14="http://schemas.microsoft.com/office/powerpoint/2010/main" val="31870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up)">
                                      <p:cBhvr>
                                        <p:cTn id="15" dur="500"/>
                                        <p:tgtEl>
                                          <p:spTgt spid="31"/>
                                        </p:tgtEl>
                                      </p:cBhvr>
                                    </p:animEffect>
                                  </p:childTnLst>
                                </p:cTn>
                              </p:par>
                              <p:par>
                                <p:cTn id="16" presetID="22" presetClass="entr" presetSubtype="1" fill="hold" nodeType="withEffect">
                                  <p:stCondLst>
                                    <p:cond delay="0"/>
                                  </p:stCondLst>
                                  <p:childTnLst>
                                    <p:set>
                                      <p:cBhvr>
                                        <p:cTn id="17" dur="1" fill="hold">
                                          <p:stCondLst>
                                            <p:cond delay="0"/>
                                          </p:stCondLst>
                                        </p:cTn>
                                        <p:tgtEl>
                                          <p:spTgt spid="31756"/>
                                        </p:tgtEl>
                                        <p:attrNameLst>
                                          <p:attrName>style.visibility</p:attrName>
                                        </p:attrNameLst>
                                      </p:cBhvr>
                                      <p:to>
                                        <p:strVal val="visible"/>
                                      </p:to>
                                    </p:set>
                                    <p:animEffect transition="in" filter="wipe(up)">
                                      <p:cBhvr>
                                        <p:cTn id="18" dur="500"/>
                                        <p:tgtEl>
                                          <p:spTgt spid="3175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par>
                                <p:cTn id="24" presetID="22" presetClass="entr" presetSubtype="1" fill="hold" nodeType="withEffect">
                                  <p:stCondLst>
                                    <p:cond delay="0"/>
                                  </p:stCondLst>
                                  <p:childTnLst>
                                    <p:set>
                                      <p:cBhvr>
                                        <p:cTn id="25" dur="1" fill="hold">
                                          <p:stCondLst>
                                            <p:cond delay="0"/>
                                          </p:stCondLst>
                                        </p:cTn>
                                        <p:tgtEl>
                                          <p:spTgt spid="31758"/>
                                        </p:tgtEl>
                                        <p:attrNameLst>
                                          <p:attrName>style.visibility</p:attrName>
                                        </p:attrNameLst>
                                      </p:cBhvr>
                                      <p:to>
                                        <p:strVal val="visible"/>
                                      </p:to>
                                    </p:set>
                                    <p:animEffect transition="in" filter="wipe(up)">
                                      <p:cBhvr>
                                        <p:cTn id="26" dur="500"/>
                                        <p:tgtEl>
                                          <p:spTgt spid="31758"/>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5" grpId="0"/>
      <p:bldP spid="10"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ACDF-BE90-3F42-9549-B30AC5E96CD7}"/>
              </a:ext>
            </a:extLst>
          </p:cNvPr>
          <p:cNvSpPr>
            <a:spLocks noGrp="1"/>
          </p:cNvSpPr>
          <p:nvPr>
            <p:ph type="title"/>
          </p:nvPr>
        </p:nvSpPr>
        <p:spPr/>
        <p:txBody>
          <a:bodyPr/>
          <a:lstStyle/>
          <a:p>
            <a:pPr algn="ctr"/>
            <a:r>
              <a:rPr lang="en-US" dirty="0"/>
              <a:t>Gene Regulation</a:t>
            </a:r>
            <a:endParaRPr lang="en-QA" dirty="0"/>
          </a:p>
        </p:txBody>
      </p:sp>
      <p:sp>
        <p:nvSpPr>
          <p:cNvPr id="7" name="TextBox 6">
            <a:extLst>
              <a:ext uri="{FF2B5EF4-FFF2-40B4-BE49-F238E27FC236}">
                <a16:creationId xmlns:a16="http://schemas.microsoft.com/office/drawing/2014/main" id="{9B459483-206B-4E4D-9BF7-B9EAD2BE9507}"/>
              </a:ext>
            </a:extLst>
          </p:cNvPr>
          <p:cNvSpPr txBox="1"/>
          <p:nvPr/>
        </p:nvSpPr>
        <p:spPr>
          <a:xfrm>
            <a:off x="1406590" y="5686683"/>
            <a:ext cx="1763624" cy="461665"/>
          </a:xfrm>
          <a:prstGeom prst="rect">
            <a:avLst/>
          </a:prstGeom>
          <a:noFill/>
        </p:spPr>
        <p:txBody>
          <a:bodyPr wrap="none" rtlCol="0">
            <a:spAutoFit/>
          </a:bodyPr>
          <a:lstStyle/>
          <a:p>
            <a:r>
              <a:rPr lang="en-QA" sz="2400" b="1" dirty="0"/>
              <a:t>Muscle Cells</a:t>
            </a:r>
          </a:p>
        </p:txBody>
      </p:sp>
      <p:grpSp>
        <p:nvGrpSpPr>
          <p:cNvPr id="10" name="Group 9">
            <a:extLst>
              <a:ext uri="{FF2B5EF4-FFF2-40B4-BE49-F238E27FC236}">
                <a16:creationId xmlns:a16="http://schemas.microsoft.com/office/drawing/2014/main" id="{980BE3F3-075D-5D49-A345-FF0C98E3ABD7}"/>
              </a:ext>
            </a:extLst>
          </p:cNvPr>
          <p:cNvGrpSpPr/>
          <p:nvPr/>
        </p:nvGrpSpPr>
        <p:grpSpPr>
          <a:xfrm>
            <a:off x="882135" y="3800690"/>
            <a:ext cx="2812535" cy="2116826"/>
            <a:chOff x="882135" y="3800690"/>
            <a:chExt cx="2812535" cy="2116826"/>
          </a:xfrm>
        </p:grpSpPr>
        <p:pic>
          <p:nvPicPr>
            <p:cNvPr id="28682" name="Picture 10" descr="Smooth Muscle Cell Illustration - Twinkl">
              <a:extLst>
                <a:ext uri="{FF2B5EF4-FFF2-40B4-BE49-F238E27FC236}">
                  <a16:creationId xmlns:a16="http://schemas.microsoft.com/office/drawing/2014/main" id="{C1BB9203-FDC3-8945-BC17-E7FC106378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135" y="3800690"/>
              <a:ext cx="2812535" cy="211682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6D37195-8938-6B4C-81E2-8F91C91C8412}"/>
                </a:ext>
              </a:extLst>
            </p:cNvPr>
            <p:cNvSpPr/>
            <p:nvPr/>
          </p:nvSpPr>
          <p:spPr>
            <a:xfrm>
              <a:off x="2977978" y="5499529"/>
              <a:ext cx="716691" cy="3237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a:p>
          </p:txBody>
        </p:sp>
      </p:grpSp>
      <p:pic>
        <p:nvPicPr>
          <p:cNvPr id="28686" name="Picture 14" descr="Everything Worth Knowing About ... Stem Cells | Discover Magazine">
            <a:extLst>
              <a:ext uri="{FF2B5EF4-FFF2-40B4-BE49-F238E27FC236}">
                <a16:creationId xmlns:a16="http://schemas.microsoft.com/office/drawing/2014/main" id="{2FA1DB4B-9CAB-B64B-BAF9-C54E3E4FC3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4832" y="1580784"/>
            <a:ext cx="3929449" cy="174318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B01EA3E-FDD4-DE4D-BB88-A9A9792A3921}"/>
              </a:ext>
            </a:extLst>
          </p:cNvPr>
          <p:cNvSpPr txBox="1"/>
          <p:nvPr/>
        </p:nvSpPr>
        <p:spPr>
          <a:xfrm>
            <a:off x="1930704" y="2168066"/>
            <a:ext cx="2094548" cy="830997"/>
          </a:xfrm>
          <a:prstGeom prst="rect">
            <a:avLst/>
          </a:prstGeom>
          <a:noFill/>
        </p:spPr>
        <p:txBody>
          <a:bodyPr wrap="none" rtlCol="0">
            <a:spAutoFit/>
          </a:bodyPr>
          <a:lstStyle/>
          <a:p>
            <a:pPr algn="ctr"/>
            <a:r>
              <a:rPr lang="en-QA" sz="2400" b="1" dirty="0"/>
              <a:t>Stem Cells</a:t>
            </a:r>
          </a:p>
          <a:p>
            <a:pPr algn="ctr"/>
            <a:r>
              <a:rPr lang="en-QA" sz="2400" b="1" dirty="0"/>
              <a:t>(unspecialized)</a:t>
            </a:r>
          </a:p>
        </p:txBody>
      </p:sp>
      <p:cxnSp>
        <p:nvCxnSpPr>
          <p:cNvPr id="13" name="Straight Arrow Connector 12">
            <a:extLst>
              <a:ext uri="{FF2B5EF4-FFF2-40B4-BE49-F238E27FC236}">
                <a16:creationId xmlns:a16="http://schemas.microsoft.com/office/drawing/2014/main" id="{FB79E7B5-18E6-0C49-B526-A9C012C987B4}"/>
              </a:ext>
            </a:extLst>
          </p:cNvPr>
          <p:cNvCxnSpPr>
            <a:cxnSpLocks/>
            <a:stCxn id="28686" idx="2"/>
          </p:cNvCxnSpPr>
          <p:nvPr/>
        </p:nvCxnSpPr>
        <p:spPr>
          <a:xfrm flipH="1">
            <a:off x="3750600" y="3323967"/>
            <a:ext cx="2318957" cy="5807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ight Bracket 18">
            <a:extLst>
              <a:ext uri="{FF2B5EF4-FFF2-40B4-BE49-F238E27FC236}">
                <a16:creationId xmlns:a16="http://schemas.microsoft.com/office/drawing/2014/main" id="{950DF846-6845-9F47-96A6-CF3B47931E5C}"/>
              </a:ext>
            </a:extLst>
          </p:cNvPr>
          <p:cNvSpPr/>
          <p:nvPr/>
        </p:nvSpPr>
        <p:spPr>
          <a:xfrm rot="10800000">
            <a:off x="826206" y="3799964"/>
            <a:ext cx="286286" cy="2797818"/>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20" name="TextBox 19">
            <a:extLst>
              <a:ext uri="{FF2B5EF4-FFF2-40B4-BE49-F238E27FC236}">
                <a16:creationId xmlns:a16="http://schemas.microsoft.com/office/drawing/2014/main" id="{E7696797-21FB-6842-B7F7-BE8128ABCB07}"/>
              </a:ext>
            </a:extLst>
          </p:cNvPr>
          <p:cNvSpPr txBox="1"/>
          <p:nvPr/>
        </p:nvSpPr>
        <p:spPr>
          <a:xfrm rot="16200000">
            <a:off x="-682694" y="4889477"/>
            <a:ext cx="2256452" cy="461665"/>
          </a:xfrm>
          <a:prstGeom prst="rect">
            <a:avLst/>
          </a:prstGeom>
          <a:noFill/>
        </p:spPr>
        <p:txBody>
          <a:bodyPr wrap="none" rtlCol="0">
            <a:spAutoFit/>
          </a:bodyPr>
          <a:lstStyle/>
          <a:p>
            <a:r>
              <a:rPr lang="en-QA" sz="2400" b="1" dirty="0"/>
              <a:t>Specialized Cells</a:t>
            </a:r>
          </a:p>
        </p:txBody>
      </p:sp>
      <p:sp>
        <p:nvSpPr>
          <p:cNvPr id="3" name="TextBox 2">
            <a:extLst>
              <a:ext uri="{FF2B5EF4-FFF2-40B4-BE49-F238E27FC236}">
                <a16:creationId xmlns:a16="http://schemas.microsoft.com/office/drawing/2014/main" id="{9B4FB627-F640-804A-BB9A-75E529095688}"/>
              </a:ext>
            </a:extLst>
          </p:cNvPr>
          <p:cNvSpPr txBox="1"/>
          <p:nvPr/>
        </p:nvSpPr>
        <p:spPr>
          <a:xfrm>
            <a:off x="4331748" y="3708629"/>
            <a:ext cx="6940746" cy="1200329"/>
          </a:xfrm>
          <a:prstGeom prst="rect">
            <a:avLst/>
          </a:prstGeom>
          <a:noFill/>
        </p:spPr>
        <p:txBody>
          <a:bodyPr wrap="none" rtlCol="0">
            <a:spAutoFit/>
          </a:bodyPr>
          <a:lstStyle/>
          <a:p>
            <a:r>
              <a:rPr lang="en-US" sz="2400" dirty="0"/>
              <a:t>“T</a:t>
            </a:r>
            <a:r>
              <a:rPr lang="en-QA" sz="2400" dirty="0"/>
              <a:t>urn on” muscle cell genes and “turn off” the rest so </a:t>
            </a:r>
            <a:br>
              <a:rPr lang="en-QA" sz="2400" dirty="0"/>
            </a:br>
            <a:r>
              <a:rPr lang="en-QA" sz="2400" dirty="0"/>
              <a:t>that the cell can start producing the proteins it needs </a:t>
            </a:r>
            <a:br>
              <a:rPr lang="en-QA" sz="2400" dirty="0"/>
            </a:br>
            <a:r>
              <a:rPr lang="en-QA" sz="2400" dirty="0"/>
              <a:t>to turn it into a muscle cell</a:t>
            </a:r>
          </a:p>
        </p:txBody>
      </p:sp>
      <p:sp>
        <p:nvSpPr>
          <p:cNvPr id="4" name="TextBox 3">
            <a:extLst>
              <a:ext uri="{FF2B5EF4-FFF2-40B4-BE49-F238E27FC236}">
                <a16:creationId xmlns:a16="http://schemas.microsoft.com/office/drawing/2014/main" id="{824663DA-3235-F04F-A9C0-19AA772A0667}"/>
              </a:ext>
            </a:extLst>
          </p:cNvPr>
          <p:cNvSpPr txBox="1"/>
          <p:nvPr/>
        </p:nvSpPr>
        <p:spPr>
          <a:xfrm>
            <a:off x="4331748" y="5225018"/>
            <a:ext cx="6189515" cy="461665"/>
          </a:xfrm>
          <a:prstGeom prst="rect">
            <a:avLst/>
          </a:prstGeom>
          <a:noFill/>
        </p:spPr>
        <p:txBody>
          <a:bodyPr wrap="none" rtlCol="0">
            <a:spAutoFit/>
          </a:bodyPr>
          <a:lstStyle/>
          <a:p>
            <a:r>
              <a:rPr lang="en-QA" sz="2400" dirty="0"/>
              <a:t>What </a:t>
            </a:r>
            <a:r>
              <a:rPr lang="en-US" sz="2400" dirty="0"/>
              <a:t>helps turning specific genes "on" or "off”?</a:t>
            </a:r>
            <a:endParaRPr lang="en-QA" sz="2400" dirty="0"/>
          </a:p>
        </p:txBody>
      </p:sp>
      <p:sp>
        <p:nvSpPr>
          <p:cNvPr id="5" name="Rectangle 4">
            <a:extLst>
              <a:ext uri="{FF2B5EF4-FFF2-40B4-BE49-F238E27FC236}">
                <a16:creationId xmlns:a16="http://schemas.microsoft.com/office/drawing/2014/main" id="{21DAB3F8-C255-5741-BEF0-D243B58E090A}"/>
              </a:ext>
            </a:extLst>
          </p:cNvPr>
          <p:cNvSpPr/>
          <p:nvPr/>
        </p:nvSpPr>
        <p:spPr>
          <a:xfrm>
            <a:off x="6220855" y="5786871"/>
            <a:ext cx="2794163" cy="461665"/>
          </a:xfrm>
          <a:prstGeom prst="rect">
            <a:avLst/>
          </a:prstGeom>
        </p:spPr>
        <p:txBody>
          <a:bodyPr wrap="none">
            <a:spAutoFit/>
          </a:bodyPr>
          <a:lstStyle/>
          <a:p>
            <a:r>
              <a:rPr lang="en-US" sz="2400" b="1" i="0" dirty="0">
                <a:solidFill>
                  <a:srgbClr val="00B0F0"/>
                </a:solidFill>
                <a:effectLst/>
              </a:rPr>
              <a:t>Transcription factors</a:t>
            </a:r>
            <a:endParaRPr lang="en-QA" sz="2400" dirty="0">
              <a:solidFill>
                <a:srgbClr val="00B0F0"/>
              </a:solidFill>
            </a:endParaRPr>
          </a:p>
        </p:txBody>
      </p:sp>
    </p:spTree>
    <p:extLst>
      <p:ext uri="{BB962C8B-B14F-4D97-AF65-F5344CB8AC3E}">
        <p14:creationId xmlns:p14="http://schemas.microsoft.com/office/powerpoint/2010/main" val="398661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ACDF-BE90-3F42-9549-B30AC5E96CD7}"/>
              </a:ext>
            </a:extLst>
          </p:cNvPr>
          <p:cNvSpPr>
            <a:spLocks noGrp="1"/>
          </p:cNvSpPr>
          <p:nvPr>
            <p:ph type="title"/>
          </p:nvPr>
        </p:nvSpPr>
        <p:spPr/>
        <p:txBody>
          <a:bodyPr/>
          <a:lstStyle/>
          <a:p>
            <a:pPr algn="ctr"/>
            <a:r>
              <a:rPr lang="en-US" dirty="0"/>
              <a:t>Transcription Factors</a:t>
            </a:r>
            <a:endParaRPr lang="en-QA" dirty="0"/>
          </a:p>
        </p:txBody>
      </p:sp>
      <p:sp>
        <p:nvSpPr>
          <p:cNvPr id="3" name="Content Placeholder 2">
            <a:extLst>
              <a:ext uri="{FF2B5EF4-FFF2-40B4-BE49-F238E27FC236}">
                <a16:creationId xmlns:a16="http://schemas.microsoft.com/office/drawing/2014/main" id="{09840670-82F3-B049-8E7C-040CC7F6AC1C}"/>
              </a:ext>
            </a:extLst>
          </p:cNvPr>
          <p:cNvSpPr>
            <a:spLocks noGrp="1"/>
          </p:cNvSpPr>
          <p:nvPr>
            <p:ph idx="1"/>
          </p:nvPr>
        </p:nvSpPr>
        <p:spPr>
          <a:xfrm>
            <a:off x="838199" y="1825625"/>
            <a:ext cx="10900719" cy="4667250"/>
          </a:xfrm>
        </p:spPr>
        <p:txBody>
          <a:bodyPr>
            <a:normAutofit/>
          </a:bodyPr>
          <a:lstStyle/>
          <a:p>
            <a:r>
              <a:rPr lang="en-US" b="1" dirty="0">
                <a:solidFill>
                  <a:srgbClr val="00B0F0"/>
                </a:solidFill>
              </a:rPr>
              <a:t>Transcription factors</a:t>
            </a:r>
            <a:r>
              <a:rPr lang="en-US" dirty="0">
                <a:solidFill>
                  <a:srgbClr val="00B0F0"/>
                </a:solidFill>
              </a:rPr>
              <a:t> </a:t>
            </a:r>
            <a:r>
              <a:rPr lang="en-US" dirty="0"/>
              <a:t>are proteins that regulate the transcription of genes, thus serving in ensuring that the right genes are expressed in the right cells of the body, at the right time</a:t>
            </a:r>
          </a:p>
          <a:p>
            <a:endParaRPr lang="en-US" dirty="0"/>
          </a:p>
          <a:p>
            <a:pPr fontAlgn="base"/>
            <a:r>
              <a:rPr lang="en-US" dirty="0"/>
              <a:t>For many genes, transcription is the key on/off control point:</a:t>
            </a:r>
          </a:p>
          <a:p>
            <a:pPr lvl="1" fontAlgn="base"/>
            <a:r>
              <a:rPr lang="en-US" dirty="0"/>
              <a:t>If a gene is not transcribed in a cell, it can't be used to make a protein in that cell</a:t>
            </a:r>
          </a:p>
          <a:p>
            <a:pPr lvl="1" fontAlgn="base"/>
            <a:r>
              <a:rPr lang="en-US" dirty="0"/>
              <a:t>If a gene is transcribed, it will be likely used to make a protein (expressed)</a:t>
            </a:r>
          </a:p>
          <a:p>
            <a:pPr lvl="1" fontAlgn="base"/>
            <a:endParaRPr lang="en-US" dirty="0"/>
          </a:p>
          <a:p>
            <a:pPr fontAlgn="base"/>
            <a:r>
              <a:rPr lang="en-US" dirty="0"/>
              <a:t>Hence, transcription factors play a central role in </a:t>
            </a:r>
            <a:r>
              <a:rPr lang="en-US" i="1" dirty="0"/>
              <a:t>regulating</a:t>
            </a:r>
            <a:r>
              <a:rPr lang="en-US" dirty="0"/>
              <a:t> transcription</a:t>
            </a:r>
          </a:p>
          <a:p>
            <a:endParaRPr lang="en-US" dirty="0"/>
          </a:p>
        </p:txBody>
      </p:sp>
    </p:spTree>
    <p:extLst>
      <p:ext uri="{BB962C8B-B14F-4D97-AF65-F5344CB8AC3E}">
        <p14:creationId xmlns:p14="http://schemas.microsoft.com/office/powerpoint/2010/main" val="355747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ACDF-BE90-3F42-9549-B30AC5E96CD7}"/>
              </a:ext>
            </a:extLst>
          </p:cNvPr>
          <p:cNvSpPr>
            <a:spLocks noGrp="1"/>
          </p:cNvSpPr>
          <p:nvPr>
            <p:ph type="title"/>
          </p:nvPr>
        </p:nvSpPr>
        <p:spPr/>
        <p:txBody>
          <a:bodyPr/>
          <a:lstStyle/>
          <a:p>
            <a:pPr algn="ctr"/>
            <a:r>
              <a:rPr lang="en-US" dirty="0"/>
              <a:t>Transcription Factors</a:t>
            </a:r>
            <a:endParaRPr lang="en-QA" dirty="0"/>
          </a:p>
        </p:txBody>
      </p:sp>
      <p:sp>
        <p:nvSpPr>
          <p:cNvPr id="3" name="Content Placeholder 2">
            <a:extLst>
              <a:ext uri="{FF2B5EF4-FFF2-40B4-BE49-F238E27FC236}">
                <a16:creationId xmlns:a16="http://schemas.microsoft.com/office/drawing/2014/main" id="{09840670-82F3-B049-8E7C-040CC7F6AC1C}"/>
              </a:ext>
            </a:extLst>
          </p:cNvPr>
          <p:cNvSpPr>
            <a:spLocks noGrp="1"/>
          </p:cNvSpPr>
          <p:nvPr>
            <p:ph idx="1"/>
          </p:nvPr>
        </p:nvSpPr>
        <p:spPr>
          <a:xfrm>
            <a:off x="838199" y="1825625"/>
            <a:ext cx="10900719" cy="4667250"/>
          </a:xfrm>
        </p:spPr>
        <p:txBody>
          <a:bodyPr>
            <a:normAutofit/>
          </a:bodyPr>
          <a:lstStyle/>
          <a:p>
            <a:r>
              <a:rPr lang="en-US" dirty="0"/>
              <a:t>What has to happen for a gene to be transcribed?</a:t>
            </a:r>
          </a:p>
          <a:p>
            <a:pPr lvl="1"/>
            <a:r>
              <a:rPr lang="en-US" dirty="0"/>
              <a:t>The enzyme </a:t>
            </a:r>
            <a:r>
              <a:rPr lang="en-US" b="1" dirty="0"/>
              <a:t>RNA polymerase</a:t>
            </a:r>
            <a:r>
              <a:rPr lang="en-US" dirty="0"/>
              <a:t>, which makes a new RNA molecule from a DNA template, must attach to the DNA of the gene</a:t>
            </a:r>
          </a:p>
          <a:p>
            <a:pPr lvl="1"/>
            <a:r>
              <a:rPr lang="en-US" dirty="0"/>
              <a:t>It latches on a spot called the </a:t>
            </a:r>
            <a:r>
              <a:rPr lang="en-US" b="1" dirty="0"/>
              <a:t>promoter, </a:t>
            </a:r>
            <a:r>
              <a:rPr lang="en-US" dirty="0"/>
              <a:t>but only with the help of proteins called </a:t>
            </a:r>
            <a:r>
              <a:rPr lang="en-US" b="1" dirty="0"/>
              <a:t>basal</a:t>
            </a:r>
            <a:r>
              <a:rPr lang="en-US" dirty="0"/>
              <a:t> (</a:t>
            </a:r>
            <a:r>
              <a:rPr lang="en-US" b="1" dirty="0"/>
              <a:t>general</a:t>
            </a:r>
            <a:r>
              <a:rPr lang="en-US" dirty="0"/>
              <a:t>) transcription factors</a:t>
            </a:r>
          </a:p>
        </p:txBody>
      </p:sp>
      <p:pic>
        <p:nvPicPr>
          <p:cNvPr id="36866" name="Picture 2" descr="RNA polymerase binds to a promoter with help from a set of proteins called general transcription factors.">
            <a:extLst>
              <a:ext uri="{FF2B5EF4-FFF2-40B4-BE49-F238E27FC236}">
                <a16:creationId xmlns:a16="http://schemas.microsoft.com/office/drawing/2014/main" id="{6265D6DB-CCD8-6741-A2A2-1CD0303AF7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1838" y="3707028"/>
            <a:ext cx="7908324" cy="3052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05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ACDF-BE90-3F42-9549-B30AC5E96CD7}"/>
              </a:ext>
            </a:extLst>
          </p:cNvPr>
          <p:cNvSpPr>
            <a:spLocks noGrp="1"/>
          </p:cNvSpPr>
          <p:nvPr>
            <p:ph type="title"/>
          </p:nvPr>
        </p:nvSpPr>
        <p:spPr/>
        <p:txBody>
          <a:bodyPr/>
          <a:lstStyle/>
          <a:p>
            <a:pPr algn="ctr"/>
            <a:r>
              <a:rPr lang="en-US" dirty="0"/>
              <a:t>Transcription Factors</a:t>
            </a:r>
            <a:endParaRPr lang="en-QA" dirty="0"/>
          </a:p>
        </p:txBody>
      </p:sp>
      <p:sp>
        <p:nvSpPr>
          <p:cNvPr id="3" name="Content Placeholder 2">
            <a:extLst>
              <a:ext uri="{FF2B5EF4-FFF2-40B4-BE49-F238E27FC236}">
                <a16:creationId xmlns:a16="http://schemas.microsoft.com/office/drawing/2014/main" id="{09840670-82F3-B049-8E7C-040CC7F6AC1C}"/>
              </a:ext>
            </a:extLst>
          </p:cNvPr>
          <p:cNvSpPr>
            <a:spLocks noGrp="1"/>
          </p:cNvSpPr>
          <p:nvPr>
            <p:ph idx="1"/>
          </p:nvPr>
        </p:nvSpPr>
        <p:spPr>
          <a:xfrm>
            <a:off x="838199" y="1825625"/>
            <a:ext cx="10900719" cy="4667250"/>
          </a:xfrm>
        </p:spPr>
        <p:txBody>
          <a:bodyPr>
            <a:normAutofit/>
          </a:bodyPr>
          <a:lstStyle/>
          <a:p>
            <a:r>
              <a:rPr lang="en-US" dirty="0"/>
              <a:t>A typical transcription factor binds to DNA at a certain target sequence</a:t>
            </a:r>
          </a:p>
          <a:p>
            <a:pPr lvl="1"/>
            <a:r>
              <a:rPr lang="en-US" dirty="0"/>
              <a:t>Once it is bound, it makes it either easier (i.e., </a:t>
            </a:r>
            <a:r>
              <a:rPr lang="en-US" b="1" dirty="0">
                <a:solidFill>
                  <a:srgbClr val="92D050"/>
                </a:solidFill>
              </a:rPr>
              <a:t>activate</a:t>
            </a:r>
            <a:r>
              <a:rPr lang="en-US" dirty="0"/>
              <a:t>) or harder (i.e., </a:t>
            </a:r>
            <a:r>
              <a:rPr lang="en-US" b="1" dirty="0">
                <a:solidFill>
                  <a:srgbClr val="FF0000"/>
                </a:solidFill>
              </a:rPr>
              <a:t>repress</a:t>
            </a:r>
            <a:r>
              <a:rPr lang="en-US" dirty="0"/>
              <a:t>) for RNA polymerase to bind to the promoter of the gene</a:t>
            </a:r>
          </a:p>
        </p:txBody>
      </p:sp>
      <p:pic>
        <p:nvPicPr>
          <p:cNvPr id="38914" name="Picture 2" descr="Diagram of an activator attached to a specific DNA sequence that is its binding site. The other end of the transcriptional activator (the one not bound to the DNA) interacts with general transcription factors, helping the general transcription factors and polymerase assemble tat the nearby promoter.">
            <a:extLst>
              <a:ext uri="{FF2B5EF4-FFF2-40B4-BE49-F238E27FC236}">
                <a16:creationId xmlns:a16="http://schemas.microsoft.com/office/drawing/2014/main" id="{540DA7E2-9C32-3641-B74A-15B0C69EB7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79" y="3062030"/>
            <a:ext cx="10375557" cy="368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90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Diagram of a repressor attached to a specific DNA sequence that is its binding site. When bound to this site, the repressor blocks formation of the transcription initiation complex at the promoter of a nearby gene.">
            <a:extLst>
              <a:ext uri="{FF2B5EF4-FFF2-40B4-BE49-F238E27FC236}">
                <a16:creationId xmlns:a16="http://schemas.microsoft.com/office/drawing/2014/main" id="{19D2AB3B-A42C-4744-8CA2-C6351AE9FB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664" y="3062030"/>
            <a:ext cx="11023254" cy="36893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ACCACDF-BE90-3F42-9549-B30AC5E96CD7}"/>
              </a:ext>
            </a:extLst>
          </p:cNvPr>
          <p:cNvSpPr>
            <a:spLocks noGrp="1"/>
          </p:cNvSpPr>
          <p:nvPr>
            <p:ph type="title"/>
          </p:nvPr>
        </p:nvSpPr>
        <p:spPr/>
        <p:txBody>
          <a:bodyPr/>
          <a:lstStyle/>
          <a:p>
            <a:pPr algn="ctr"/>
            <a:r>
              <a:rPr lang="en-US" dirty="0"/>
              <a:t>Transcription Factors</a:t>
            </a:r>
            <a:endParaRPr lang="en-QA" dirty="0"/>
          </a:p>
        </p:txBody>
      </p:sp>
      <p:sp>
        <p:nvSpPr>
          <p:cNvPr id="3" name="Content Placeholder 2">
            <a:extLst>
              <a:ext uri="{FF2B5EF4-FFF2-40B4-BE49-F238E27FC236}">
                <a16:creationId xmlns:a16="http://schemas.microsoft.com/office/drawing/2014/main" id="{09840670-82F3-B049-8E7C-040CC7F6AC1C}"/>
              </a:ext>
            </a:extLst>
          </p:cNvPr>
          <p:cNvSpPr>
            <a:spLocks noGrp="1"/>
          </p:cNvSpPr>
          <p:nvPr>
            <p:ph idx="1"/>
          </p:nvPr>
        </p:nvSpPr>
        <p:spPr>
          <a:xfrm>
            <a:off x="838199" y="1825625"/>
            <a:ext cx="10900719" cy="4667250"/>
          </a:xfrm>
        </p:spPr>
        <p:txBody>
          <a:bodyPr>
            <a:normAutofit/>
          </a:bodyPr>
          <a:lstStyle/>
          <a:p>
            <a:r>
              <a:rPr lang="en-US" dirty="0"/>
              <a:t>A typical transcription factor binds to DNA at a certain target sequence</a:t>
            </a:r>
          </a:p>
          <a:p>
            <a:pPr lvl="1"/>
            <a:r>
              <a:rPr lang="en-US" dirty="0"/>
              <a:t>Once it is bound, it makes it either easier (i.e., </a:t>
            </a:r>
            <a:r>
              <a:rPr lang="en-US" b="1" dirty="0">
                <a:solidFill>
                  <a:srgbClr val="92D050"/>
                </a:solidFill>
              </a:rPr>
              <a:t>activate</a:t>
            </a:r>
            <a:r>
              <a:rPr lang="en-US" dirty="0"/>
              <a:t>) or harder (i.e., </a:t>
            </a:r>
            <a:r>
              <a:rPr lang="en-US" b="1" dirty="0">
                <a:solidFill>
                  <a:srgbClr val="FF0000"/>
                </a:solidFill>
              </a:rPr>
              <a:t>repress</a:t>
            </a:r>
            <a:r>
              <a:rPr lang="en-US" dirty="0"/>
              <a:t>) for RNA polymerase to bind to the promoter of the gene</a:t>
            </a:r>
          </a:p>
        </p:txBody>
      </p:sp>
    </p:spTree>
    <p:extLst>
      <p:ext uri="{BB962C8B-B14F-4D97-AF65-F5344CB8AC3E}">
        <p14:creationId xmlns:p14="http://schemas.microsoft.com/office/powerpoint/2010/main" val="3724179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ACDF-BE90-3F42-9549-B30AC5E96CD7}"/>
              </a:ext>
            </a:extLst>
          </p:cNvPr>
          <p:cNvSpPr>
            <a:spLocks noGrp="1"/>
          </p:cNvSpPr>
          <p:nvPr>
            <p:ph type="title"/>
          </p:nvPr>
        </p:nvSpPr>
        <p:spPr/>
        <p:txBody>
          <a:bodyPr/>
          <a:lstStyle/>
          <a:p>
            <a:pPr algn="ctr"/>
            <a:r>
              <a:rPr lang="en-US" dirty="0"/>
              <a:t>Molecular “Logic”: Combinatorial Regulation</a:t>
            </a:r>
            <a:endParaRPr lang="en-QA" dirty="0"/>
          </a:p>
        </p:txBody>
      </p:sp>
      <p:pic>
        <p:nvPicPr>
          <p:cNvPr id="41986" name="Picture 2" descr="In this diagram, a gene has three binding sites. One is for a circle-shaped activator, another is for a star-shaped activator, and the third is for a repressor shaped like a stop sign (octagonal). This gene is only expressed if both activators are present and the repressor is absent.&#10;&#10;Scenario 1: Both activators are present, the repressor is absent. In this case, transcription occurs.&#10;&#10;Scenario 2: Only one activator is present. Little or no transcription occurs.&#10;&#10;Scenario 3: Both activators are present, but the repressor is also present. No transcription occurs.">
            <a:extLst>
              <a:ext uri="{FF2B5EF4-FFF2-40B4-BE49-F238E27FC236}">
                <a16:creationId xmlns:a16="http://schemas.microsoft.com/office/drawing/2014/main" id="{8B20A36F-7992-314A-A0AC-2C93AC59A0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4624" y="1492981"/>
            <a:ext cx="9862751" cy="5365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117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7E268-789D-6341-88F0-21D5AD71104C}"/>
              </a:ext>
            </a:extLst>
          </p:cNvPr>
          <p:cNvSpPr>
            <a:spLocks noGrp="1"/>
          </p:cNvSpPr>
          <p:nvPr>
            <p:ph type="title"/>
          </p:nvPr>
        </p:nvSpPr>
        <p:spPr/>
        <p:txBody>
          <a:bodyPr/>
          <a:lstStyle/>
          <a:p>
            <a:pPr algn="ctr"/>
            <a:r>
              <a:rPr lang="en-QA" dirty="0"/>
              <a:t>Switching to related CS and AI Concepts…</a:t>
            </a:r>
          </a:p>
        </p:txBody>
      </p:sp>
      <p:sp>
        <p:nvSpPr>
          <p:cNvPr id="3" name="Content Placeholder 2">
            <a:extLst>
              <a:ext uri="{FF2B5EF4-FFF2-40B4-BE49-F238E27FC236}">
                <a16:creationId xmlns:a16="http://schemas.microsoft.com/office/drawing/2014/main" id="{A58806F5-839C-B149-A94F-05998FE95EFE}"/>
              </a:ext>
            </a:extLst>
          </p:cNvPr>
          <p:cNvSpPr>
            <a:spLocks noGrp="1"/>
          </p:cNvSpPr>
          <p:nvPr>
            <p:ph idx="1"/>
          </p:nvPr>
        </p:nvSpPr>
        <p:spPr/>
        <p:txBody>
          <a:bodyPr>
            <a:normAutofit/>
          </a:bodyPr>
          <a:lstStyle/>
          <a:p>
            <a:r>
              <a:rPr lang="en-US" dirty="0"/>
              <a:t>We can use computers and algorithms to compare DNA sequences and achieve various things, including </a:t>
            </a:r>
            <a:r>
              <a:rPr lang="en-US" i="1" dirty="0"/>
              <a:t>but not limited to</a:t>
            </a:r>
            <a:r>
              <a:rPr lang="en-US" dirty="0"/>
              <a:t>:</a:t>
            </a:r>
          </a:p>
          <a:p>
            <a:pPr lvl="1"/>
            <a:r>
              <a:rPr lang="en-US" dirty="0"/>
              <a:t>Inferring the function of a given new sequence based on its </a:t>
            </a:r>
            <a:r>
              <a:rPr lang="en-US" i="1" dirty="0"/>
              <a:t>similarity</a:t>
            </a:r>
            <a:r>
              <a:rPr lang="en-US" dirty="0"/>
              <a:t> to another known sequence </a:t>
            </a:r>
          </a:p>
          <a:p>
            <a:pPr lvl="1"/>
            <a:r>
              <a:rPr lang="en-US" dirty="0"/>
              <a:t>Finding mutations in a population or family of genes</a:t>
            </a:r>
          </a:p>
          <a:p>
            <a:pPr lvl="1"/>
            <a:r>
              <a:rPr lang="en-US" dirty="0"/>
              <a:t>Finding important molecular regions –conserved across species </a:t>
            </a:r>
          </a:p>
          <a:p>
            <a:pPr lvl="1"/>
            <a:endParaRPr lang="en-US" dirty="0"/>
          </a:p>
          <a:p>
            <a:endParaRPr lang="en-US" dirty="0"/>
          </a:p>
        </p:txBody>
      </p:sp>
      <p:pic>
        <p:nvPicPr>
          <p:cNvPr id="4" name="Picture 3">
            <a:extLst>
              <a:ext uri="{FF2B5EF4-FFF2-40B4-BE49-F238E27FC236}">
                <a16:creationId xmlns:a16="http://schemas.microsoft.com/office/drawing/2014/main" id="{E2244A33-A2ED-924E-AC9C-7FFC6691221E}"/>
              </a:ext>
            </a:extLst>
          </p:cNvPr>
          <p:cNvPicPr>
            <a:picLocks noChangeAspect="1"/>
          </p:cNvPicPr>
          <p:nvPr/>
        </p:nvPicPr>
        <p:blipFill>
          <a:blip r:embed="rId2"/>
          <a:stretch>
            <a:fillRect/>
          </a:stretch>
        </p:blipFill>
        <p:spPr>
          <a:xfrm>
            <a:off x="2317750" y="4208200"/>
            <a:ext cx="7556500" cy="2603500"/>
          </a:xfrm>
          <a:prstGeom prst="rect">
            <a:avLst/>
          </a:prstGeom>
        </p:spPr>
      </p:pic>
      <p:sp>
        <p:nvSpPr>
          <p:cNvPr id="5" name="Rectangle 4">
            <a:extLst>
              <a:ext uri="{FF2B5EF4-FFF2-40B4-BE49-F238E27FC236}">
                <a16:creationId xmlns:a16="http://schemas.microsoft.com/office/drawing/2014/main" id="{C9CA8792-39E8-3C4B-85F9-7AF8A17CD69B}"/>
              </a:ext>
            </a:extLst>
          </p:cNvPr>
          <p:cNvSpPr/>
          <p:nvPr/>
        </p:nvSpPr>
        <p:spPr>
          <a:xfrm>
            <a:off x="4393899" y="6581001"/>
            <a:ext cx="3404202" cy="276999"/>
          </a:xfrm>
          <a:prstGeom prst="rect">
            <a:avLst/>
          </a:prstGeom>
        </p:spPr>
        <p:txBody>
          <a:bodyPr wrap="none">
            <a:spAutoFit/>
          </a:bodyPr>
          <a:lstStyle/>
          <a:p>
            <a:r>
              <a:rPr lang="en-QA" sz="1200" dirty="0">
                <a:solidFill>
                  <a:srgbClr val="0070C0"/>
                </a:solidFill>
              </a:rPr>
              <a:t>https://en.wikipedia.org/wiki/Conserved_sequence</a:t>
            </a:r>
          </a:p>
        </p:txBody>
      </p:sp>
    </p:spTree>
    <p:extLst>
      <p:ext uri="{BB962C8B-B14F-4D97-AF65-F5344CB8AC3E}">
        <p14:creationId xmlns:p14="http://schemas.microsoft.com/office/powerpoint/2010/main" val="27955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7E268-789D-6341-88F0-21D5AD71104C}"/>
              </a:ext>
            </a:extLst>
          </p:cNvPr>
          <p:cNvSpPr>
            <a:spLocks noGrp="1"/>
          </p:cNvSpPr>
          <p:nvPr>
            <p:ph type="title"/>
          </p:nvPr>
        </p:nvSpPr>
        <p:spPr/>
        <p:txBody>
          <a:bodyPr/>
          <a:lstStyle/>
          <a:p>
            <a:pPr algn="ctr"/>
            <a:r>
              <a:rPr lang="en-QA" dirty="0"/>
              <a:t>Sequence Alignment </a:t>
            </a:r>
          </a:p>
        </p:txBody>
      </p:sp>
      <p:sp>
        <p:nvSpPr>
          <p:cNvPr id="3" name="Content Placeholder 2">
            <a:extLst>
              <a:ext uri="{FF2B5EF4-FFF2-40B4-BE49-F238E27FC236}">
                <a16:creationId xmlns:a16="http://schemas.microsoft.com/office/drawing/2014/main" id="{A58806F5-839C-B149-A94F-05998FE95EFE}"/>
              </a:ext>
            </a:extLst>
          </p:cNvPr>
          <p:cNvSpPr>
            <a:spLocks noGrp="1"/>
          </p:cNvSpPr>
          <p:nvPr>
            <p:ph idx="1"/>
          </p:nvPr>
        </p:nvSpPr>
        <p:spPr>
          <a:xfrm>
            <a:off x="838200" y="1825625"/>
            <a:ext cx="10369378" cy="4351338"/>
          </a:xfrm>
        </p:spPr>
        <p:txBody>
          <a:bodyPr>
            <a:normAutofit/>
          </a:bodyPr>
          <a:lstStyle/>
          <a:p>
            <a:r>
              <a:rPr lang="en-US" dirty="0"/>
              <a:t>Sequences can be compared through a technique known as </a:t>
            </a:r>
            <a:r>
              <a:rPr lang="en-US" dirty="0">
                <a:solidFill>
                  <a:srgbClr val="00B0F0"/>
                </a:solidFill>
              </a:rPr>
              <a:t>sequence alignment </a:t>
            </a:r>
          </a:p>
          <a:p>
            <a:endParaRPr lang="en-US" dirty="0"/>
          </a:p>
          <a:p>
            <a:r>
              <a:rPr lang="en-US" dirty="0"/>
              <a:t>Sequence alignment is a way of arranging sequences of DNA, RNA, or proteins to identify regions of similarity that may entail functional, structural, or evolutionary relationships between the sequences</a:t>
            </a:r>
          </a:p>
          <a:p>
            <a:pPr lvl="1"/>
            <a:r>
              <a:rPr lang="en-US" dirty="0"/>
              <a:t>E.g., If 2 sequences in an alignment share a common ancestor, mismatches can be interpreted as </a:t>
            </a:r>
            <a:r>
              <a:rPr lang="en-US" i="1" dirty="0"/>
              <a:t>point mutations </a:t>
            </a:r>
            <a:r>
              <a:rPr lang="en-US" dirty="0"/>
              <a:t>and gaps as </a:t>
            </a:r>
            <a:r>
              <a:rPr lang="en-US" i="1" dirty="0"/>
              <a:t>indels</a:t>
            </a:r>
            <a:r>
              <a:rPr lang="en-US" dirty="0"/>
              <a:t> (i.e., insertions or deletions) introduced in one or both lineages in the time since they diverged from one another</a:t>
            </a:r>
          </a:p>
          <a:p>
            <a:endParaRPr lang="en-US" dirty="0"/>
          </a:p>
        </p:txBody>
      </p:sp>
    </p:spTree>
    <p:extLst>
      <p:ext uri="{BB962C8B-B14F-4D97-AF65-F5344CB8AC3E}">
        <p14:creationId xmlns:p14="http://schemas.microsoft.com/office/powerpoint/2010/main" val="161988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BDFB3-61E4-9241-ACC6-9E285D9B1781}"/>
              </a:ext>
            </a:extLst>
          </p:cNvPr>
          <p:cNvSpPr>
            <a:spLocks noGrp="1"/>
          </p:cNvSpPr>
          <p:nvPr>
            <p:ph type="title"/>
          </p:nvPr>
        </p:nvSpPr>
        <p:spPr/>
        <p:txBody>
          <a:bodyPr/>
          <a:lstStyle/>
          <a:p>
            <a:pPr algn="ctr"/>
            <a:r>
              <a:rPr lang="en-QA" dirty="0"/>
              <a:t>Today…</a:t>
            </a:r>
          </a:p>
        </p:txBody>
      </p:sp>
      <p:sp>
        <p:nvSpPr>
          <p:cNvPr id="3" name="Content Placeholder 2">
            <a:extLst>
              <a:ext uri="{FF2B5EF4-FFF2-40B4-BE49-F238E27FC236}">
                <a16:creationId xmlns:a16="http://schemas.microsoft.com/office/drawing/2014/main" id="{B4FD23B7-142A-C040-9C59-B15B39226FA8}"/>
              </a:ext>
            </a:extLst>
          </p:cNvPr>
          <p:cNvSpPr>
            <a:spLocks noGrp="1"/>
          </p:cNvSpPr>
          <p:nvPr>
            <p:ph idx="1"/>
          </p:nvPr>
        </p:nvSpPr>
        <p:spPr>
          <a:xfrm>
            <a:off x="838200" y="1825624"/>
            <a:ext cx="10826578" cy="4908808"/>
          </a:xfrm>
        </p:spPr>
        <p:txBody>
          <a:bodyPr>
            <a:normAutofit/>
          </a:bodyPr>
          <a:lstStyle/>
          <a:p>
            <a:r>
              <a:rPr lang="en-US" dirty="0">
                <a:solidFill>
                  <a:srgbClr val="00B0F0"/>
                </a:solidFill>
              </a:rPr>
              <a:t>Last Wednesday’s Session:</a:t>
            </a:r>
          </a:p>
          <a:p>
            <a:pPr lvl="1"/>
            <a:r>
              <a:rPr lang="en-US" sz="2800" dirty="0"/>
              <a:t>Introduction to molecular genetics  </a:t>
            </a:r>
          </a:p>
          <a:p>
            <a:pPr lvl="1"/>
            <a:endParaRPr lang="en-US" sz="2800" dirty="0"/>
          </a:p>
          <a:p>
            <a:r>
              <a:rPr lang="en-US" dirty="0">
                <a:solidFill>
                  <a:srgbClr val="00B0F0"/>
                </a:solidFill>
              </a:rPr>
              <a:t>Today’s Session:</a:t>
            </a:r>
          </a:p>
          <a:p>
            <a:pPr lvl="1"/>
            <a:r>
              <a:rPr lang="en-US" sz="2800" dirty="0"/>
              <a:t>Continue on molecular genetics and switch to related computer science techniques and AI models</a:t>
            </a:r>
          </a:p>
          <a:p>
            <a:pPr lvl="1"/>
            <a:endParaRPr lang="en-US" sz="2800" dirty="0"/>
          </a:p>
          <a:p>
            <a:r>
              <a:rPr lang="en-US" dirty="0">
                <a:solidFill>
                  <a:srgbClr val="00B0F0"/>
                </a:solidFill>
              </a:rPr>
              <a:t>Announcement:</a:t>
            </a:r>
          </a:p>
          <a:p>
            <a:pPr lvl="1"/>
            <a:r>
              <a:rPr lang="en-US" sz="2800" dirty="0"/>
              <a:t>Assignment 1 is out. It is due on January 25 by midnight.</a:t>
            </a:r>
          </a:p>
        </p:txBody>
      </p:sp>
    </p:spTree>
    <p:extLst>
      <p:ext uri="{BB962C8B-B14F-4D97-AF65-F5344CB8AC3E}">
        <p14:creationId xmlns:p14="http://schemas.microsoft.com/office/powerpoint/2010/main" val="114196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7E268-789D-6341-88F0-21D5AD71104C}"/>
              </a:ext>
            </a:extLst>
          </p:cNvPr>
          <p:cNvSpPr>
            <a:spLocks noGrp="1"/>
          </p:cNvSpPr>
          <p:nvPr>
            <p:ph type="title"/>
          </p:nvPr>
        </p:nvSpPr>
        <p:spPr/>
        <p:txBody>
          <a:bodyPr/>
          <a:lstStyle/>
          <a:p>
            <a:pPr algn="ctr"/>
            <a:r>
              <a:rPr lang="en-QA" dirty="0"/>
              <a:t>Sequence Alignment </a:t>
            </a:r>
          </a:p>
        </p:txBody>
      </p:sp>
      <p:sp>
        <p:nvSpPr>
          <p:cNvPr id="3" name="Content Placeholder 2">
            <a:extLst>
              <a:ext uri="{FF2B5EF4-FFF2-40B4-BE49-F238E27FC236}">
                <a16:creationId xmlns:a16="http://schemas.microsoft.com/office/drawing/2014/main" id="{A58806F5-839C-B149-A94F-05998FE95EFE}"/>
              </a:ext>
            </a:extLst>
          </p:cNvPr>
          <p:cNvSpPr>
            <a:spLocks noGrp="1"/>
          </p:cNvSpPr>
          <p:nvPr>
            <p:ph idx="1"/>
          </p:nvPr>
        </p:nvSpPr>
        <p:spPr/>
        <p:txBody>
          <a:bodyPr>
            <a:normAutofit/>
          </a:bodyPr>
          <a:lstStyle/>
          <a:p>
            <a:r>
              <a:rPr lang="en-US" dirty="0"/>
              <a:t>Two sequences are similar when they "look alike" in some sense</a:t>
            </a:r>
          </a:p>
          <a:p>
            <a:endParaRPr lang="en-US" dirty="0"/>
          </a:p>
          <a:p>
            <a:r>
              <a:rPr lang="en-US" dirty="0"/>
              <a:t>There are several methods for measuring the similarity of two DNA, RNA, or protein sequences</a:t>
            </a:r>
          </a:p>
          <a:p>
            <a:endParaRPr lang="en-US" dirty="0"/>
          </a:p>
          <a:p>
            <a:r>
              <a:rPr lang="en-US" dirty="0"/>
              <a:t>One method is to align two sequences </a:t>
            </a:r>
            <a:r>
              <a:rPr lang="en-US" b="1" i="1" dirty="0">
                <a:solidFill>
                  <a:srgbClr val="00B050"/>
                </a:solidFill>
              </a:rPr>
              <a:t>x</a:t>
            </a:r>
            <a:r>
              <a:rPr lang="en-US" dirty="0"/>
              <a:t> and </a:t>
            </a:r>
            <a:r>
              <a:rPr lang="en-US" b="1" i="1" dirty="0">
                <a:solidFill>
                  <a:srgbClr val="FFC000"/>
                </a:solidFill>
              </a:rPr>
              <a:t>y</a:t>
            </a:r>
            <a:r>
              <a:rPr lang="en-US" dirty="0"/>
              <a:t> by inserting spaces at arbitrary locations in the two sequences (including at either end) so that the resulting sequences </a:t>
            </a:r>
            <a:r>
              <a:rPr lang="en-US" b="1" i="1" dirty="0">
                <a:solidFill>
                  <a:srgbClr val="00B050"/>
                </a:solidFill>
              </a:rPr>
              <a:t>x’</a:t>
            </a:r>
            <a:r>
              <a:rPr lang="en-US" b="1" i="1" dirty="0"/>
              <a:t> </a:t>
            </a:r>
            <a:r>
              <a:rPr lang="en-US" dirty="0"/>
              <a:t>and </a:t>
            </a:r>
            <a:r>
              <a:rPr lang="en-US" b="1" i="1" dirty="0">
                <a:solidFill>
                  <a:srgbClr val="FFC000"/>
                </a:solidFill>
              </a:rPr>
              <a:t>y’</a:t>
            </a:r>
            <a:r>
              <a:rPr lang="en-US" dirty="0"/>
              <a:t> have the same length, but do not have a space in the same position</a:t>
            </a:r>
          </a:p>
          <a:p>
            <a:endParaRPr lang="en-US" dirty="0"/>
          </a:p>
          <a:p>
            <a:endParaRPr lang="en-US" dirty="0"/>
          </a:p>
        </p:txBody>
      </p:sp>
    </p:spTree>
    <p:extLst>
      <p:ext uri="{BB962C8B-B14F-4D97-AF65-F5344CB8AC3E}">
        <p14:creationId xmlns:p14="http://schemas.microsoft.com/office/powerpoint/2010/main" val="229143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7E268-789D-6341-88F0-21D5AD71104C}"/>
              </a:ext>
            </a:extLst>
          </p:cNvPr>
          <p:cNvSpPr>
            <a:spLocks noGrp="1"/>
          </p:cNvSpPr>
          <p:nvPr>
            <p:ph type="title"/>
          </p:nvPr>
        </p:nvSpPr>
        <p:spPr/>
        <p:txBody>
          <a:bodyPr/>
          <a:lstStyle/>
          <a:p>
            <a:pPr algn="ctr"/>
            <a:r>
              <a:rPr lang="en-QA" dirty="0"/>
              <a:t>Sequence Alignment </a:t>
            </a:r>
          </a:p>
        </p:txBody>
      </p:sp>
      <p:sp>
        <p:nvSpPr>
          <p:cNvPr id="3" name="Content Placeholder 2">
            <a:extLst>
              <a:ext uri="{FF2B5EF4-FFF2-40B4-BE49-F238E27FC236}">
                <a16:creationId xmlns:a16="http://schemas.microsoft.com/office/drawing/2014/main" id="{A58806F5-839C-B149-A94F-05998FE95EFE}"/>
              </a:ext>
            </a:extLst>
          </p:cNvPr>
          <p:cNvSpPr>
            <a:spLocks noGrp="1"/>
          </p:cNvSpPr>
          <p:nvPr>
            <p:ph idx="1"/>
          </p:nvPr>
        </p:nvSpPr>
        <p:spPr/>
        <p:txBody>
          <a:bodyPr>
            <a:normAutofit/>
          </a:bodyPr>
          <a:lstStyle/>
          <a:p>
            <a:r>
              <a:rPr lang="en-US" dirty="0"/>
              <a:t>Afterwards, we can assign a “score” to each position, say </a:t>
            </a:r>
            <a:r>
              <a:rPr lang="en-US" i="1" dirty="0"/>
              <a:t>j</a:t>
            </a:r>
            <a:r>
              <a:rPr lang="en-US" dirty="0"/>
              <a:t>, in </a:t>
            </a:r>
            <a:r>
              <a:rPr lang="en-US" b="1" i="1" dirty="0">
                <a:solidFill>
                  <a:srgbClr val="00B050"/>
                </a:solidFill>
              </a:rPr>
              <a:t>x’</a:t>
            </a:r>
            <a:r>
              <a:rPr lang="en-US" dirty="0"/>
              <a:t> and </a:t>
            </a:r>
            <a:r>
              <a:rPr lang="en-US" b="1" i="1" dirty="0">
                <a:solidFill>
                  <a:srgbClr val="FFC000"/>
                </a:solidFill>
              </a:rPr>
              <a:t>y’</a:t>
            </a:r>
            <a:r>
              <a:rPr lang="en-US" dirty="0"/>
              <a:t> as follows:</a:t>
            </a:r>
          </a:p>
          <a:p>
            <a:pPr lvl="1"/>
            <a:r>
              <a:rPr lang="en-US" dirty="0"/>
              <a:t>+1 if </a:t>
            </a:r>
            <a:r>
              <a:rPr lang="en-US" b="1" i="1" dirty="0">
                <a:solidFill>
                  <a:srgbClr val="00B050"/>
                </a:solidFill>
              </a:rPr>
              <a:t>x’</a:t>
            </a:r>
            <a:r>
              <a:rPr lang="en-US" dirty="0"/>
              <a:t>[j] = </a:t>
            </a:r>
            <a:r>
              <a:rPr lang="en-US" b="1" i="1" dirty="0">
                <a:solidFill>
                  <a:srgbClr val="FFC000"/>
                </a:solidFill>
              </a:rPr>
              <a:t>y’</a:t>
            </a:r>
            <a:r>
              <a:rPr lang="en-US" dirty="0"/>
              <a:t>[j] and neither is a space</a:t>
            </a:r>
          </a:p>
          <a:p>
            <a:pPr lvl="1"/>
            <a:r>
              <a:rPr lang="en-US" dirty="0"/>
              <a:t>-1 if </a:t>
            </a:r>
            <a:r>
              <a:rPr lang="en-US" b="1" i="1" dirty="0">
                <a:solidFill>
                  <a:srgbClr val="00B050"/>
                </a:solidFill>
              </a:rPr>
              <a:t>x’</a:t>
            </a:r>
            <a:r>
              <a:rPr lang="en-US" dirty="0"/>
              <a:t>[j] ≠ </a:t>
            </a:r>
            <a:r>
              <a:rPr lang="en-US" b="1" i="1" dirty="0">
                <a:solidFill>
                  <a:srgbClr val="FFC000"/>
                </a:solidFill>
              </a:rPr>
              <a:t>y’</a:t>
            </a:r>
            <a:r>
              <a:rPr lang="en-US" dirty="0"/>
              <a:t>[j] and neither is a space</a:t>
            </a:r>
          </a:p>
          <a:p>
            <a:pPr lvl="1"/>
            <a:r>
              <a:rPr lang="en-US" dirty="0"/>
              <a:t>-2 if either </a:t>
            </a:r>
            <a:r>
              <a:rPr lang="en-US" b="1" i="1" dirty="0">
                <a:solidFill>
                  <a:srgbClr val="00B050"/>
                </a:solidFill>
              </a:rPr>
              <a:t>x’</a:t>
            </a:r>
            <a:r>
              <a:rPr lang="en-US" dirty="0"/>
              <a:t>[j] or </a:t>
            </a:r>
            <a:r>
              <a:rPr lang="en-US" b="1" i="1" dirty="0">
                <a:solidFill>
                  <a:srgbClr val="FFC000"/>
                </a:solidFill>
              </a:rPr>
              <a:t>y’</a:t>
            </a:r>
            <a:r>
              <a:rPr lang="en-US" dirty="0"/>
              <a:t>[j] is a space</a:t>
            </a:r>
          </a:p>
          <a:p>
            <a:pPr lvl="1"/>
            <a:endParaRPr lang="en-US" dirty="0"/>
          </a:p>
          <a:p>
            <a:r>
              <a:rPr lang="en-US" dirty="0"/>
              <a:t>The score of the alignment can be subsequently computed as the sum of the scores of all the individual positions </a:t>
            </a:r>
          </a:p>
          <a:p>
            <a:endParaRPr lang="en-US" dirty="0"/>
          </a:p>
          <a:p>
            <a:endParaRPr lang="en-US" dirty="0"/>
          </a:p>
        </p:txBody>
      </p:sp>
    </p:spTree>
    <p:extLst>
      <p:ext uri="{BB962C8B-B14F-4D97-AF65-F5344CB8AC3E}">
        <p14:creationId xmlns:p14="http://schemas.microsoft.com/office/powerpoint/2010/main" val="82834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7E268-789D-6341-88F0-21D5AD71104C}"/>
              </a:ext>
            </a:extLst>
          </p:cNvPr>
          <p:cNvSpPr>
            <a:spLocks noGrp="1"/>
          </p:cNvSpPr>
          <p:nvPr>
            <p:ph type="title"/>
          </p:nvPr>
        </p:nvSpPr>
        <p:spPr/>
        <p:txBody>
          <a:bodyPr/>
          <a:lstStyle/>
          <a:p>
            <a:pPr algn="ctr"/>
            <a:r>
              <a:rPr lang="en-QA" dirty="0"/>
              <a:t>Sequence Alignment </a:t>
            </a:r>
          </a:p>
        </p:txBody>
      </p:sp>
      <p:sp>
        <p:nvSpPr>
          <p:cNvPr id="3" name="Content Placeholder 2">
            <a:extLst>
              <a:ext uri="{FF2B5EF4-FFF2-40B4-BE49-F238E27FC236}">
                <a16:creationId xmlns:a16="http://schemas.microsoft.com/office/drawing/2014/main" id="{A58806F5-839C-B149-A94F-05998FE95EFE}"/>
              </a:ext>
            </a:extLst>
          </p:cNvPr>
          <p:cNvSpPr>
            <a:spLocks noGrp="1"/>
          </p:cNvSpPr>
          <p:nvPr>
            <p:ph idx="1"/>
          </p:nvPr>
        </p:nvSpPr>
        <p:spPr/>
        <p:txBody>
          <a:bodyPr>
            <a:normAutofit/>
          </a:bodyPr>
          <a:lstStyle/>
          <a:p>
            <a:r>
              <a:rPr lang="en-US" dirty="0"/>
              <a:t>Assume the following two sequences:</a:t>
            </a:r>
          </a:p>
          <a:p>
            <a:pPr lvl="1"/>
            <a:r>
              <a:rPr lang="en-US" b="1" i="1" dirty="0">
                <a:solidFill>
                  <a:srgbClr val="00B050"/>
                </a:solidFill>
              </a:rPr>
              <a:t>x</a:t>
            </a:r>
            <a:r>
              <a:rPr lang="en-US" dirty="0"/>
              <a:t> = GATCGGCAT</a:t>
            </a:r>
          </a:p>
          <a:p>
            <a:pPr lvl="1"/>
            <a:r>
              <a:rPr lang="en-US" b="1" i="1" dirty="0">
                <a:solidFill>
                  <a:srgbClr val="FFC000"/>
                </a:solidFill>
              </a:rPr>
              <a:t>y</a:t>
            </a:r>
            <a:r>
              <a:rPr lang="en-US" dirty="0"/>
              <a:t> = CAATGTGAATC</a:t>
            </a:r>
          </a:p>
          <a:p>
            <a:pPr lvl="1"/>
            <a:endParaRPr lang="en-US" dirty="0"/>
          </a:p>
          <a:p>
            <a:r>
              <a:rPr lang="en-US" dirty="0"/>
              <a:t>One alignment is:</a:t>
            </a:r>
          </a:p>
          <a:p>
            <a:endParaRPr lang="en-US" dirty="0"/>
          </a:p>
          <a:p>
            <a:endParaRPr lang="en-US" dirty="0"/>
          </a:p>
        </p:txBody>
      </p:sp>
      <p:graphicFrame>
        <p:nvGraphicFramePr>
          <p:cNvPr id="5" name="Table 5">
            <a:extLst>
              <a:ext uri="{FF2B5EF4-FFF2-40B4-BE49-F238E27FC236}">
                <a16:creationId xmlns:a16="http://schemas.microsoft.com/office/drawing/2014/main" id="{26C9C194-75C5-C840-AD11-8A81D942C52D}"/>
              </a:ext>
            </a:extLst>
          </p:cNvPr>
          <p:cNvGraphicFramePr>
            <a:graphicFrameLocks noGrp="1"/>
          </p:cNvGraphicFramePr>
          <p:nvPr>
            <p:extLst>
              <p:ext uri="{D42A27DB-BD31-4B8C-83A1-F6EECF244321}">
                <p14:modId xmlns:p14="http://schemas.microsoft.com/office/powerpoint/2010/main" val="3673924576"/>
              </p:ext>
            </p:extLst>
          </p:nvPr>
        </p:nvGraphicFramePr>
        <p:xfrm>
          <a:off x="2849127" y="4134075"/>
          <a:ext cx="8127996" cy="1112520"/>
        </p:xfrm>
        <a:graphic>
          <a:graphicData uri="http://schemas.openxmlformats.org/drawingml/2006/table">
            <a:tbl>
              <a:tblPr firstRow="1" bandRow="1">
                <a:tableStyleId>{5C22544A-7EE6-4342-B048-85BDC9FD1C3A}</a:tableStyleId>
              </a:tblPr>
              <a:tblGrid>
                <a:gridCol w="677333">
                  <a:extLst>
                    <a:ext uri="{9D8B030D-6E8A-4147-A177-3AD203B41FA5}">
                      <a16:colId xmlns:a16="http://schemas.microsoft.com/office/drawing/2014/main" val="4147291780"/>
                    </a:ext>
                  </a:extLst>
                </a:gridCol>
                <a:gridCol w="677333">
                  <a:extLst>
                    <a:ext uri="{9D8B030D-6E8A-4147-A177-3AD203B41FA5}">
                      <a16:colId xmlns:a16="http://schemas.microsoft.com/office/drawing/2014/main" val="581299047"/>
                    </a:ext>
                  </a:extLst>
                </a:gridCol>
                <a:gridCol w="677333">
                  <a:extLst>
                    <a:ext uri="{9D8B030D-6E8A-4147-A177-3AD203B41FA5}">
                      <a16:colId xmlns:a16="http://schemas.microsoft.com/office/drawing/2014/main" val="2368502099"/>
                    </a:ext>
                  </a:extLst>
                </a:gridCol>
                <a:gridCol w="677333">
                  <a:extLst>
                    <a:ext uri="{9D8B030D-6E8A-4147-A177-3AD203B41FA5}">
                      <a16:colId xmlns:a16="http://schemas.microsoft.com/office/drawing/2014/main" val="1128836295"/>
                    </a:ext>
                  </a:extLst>
                </a:gridCol>
                <a:gridCol w="677333">
                  <a:extLst>
                    <a:ext uri="{9D8B030D-6E8A-4147-A177-3AD203B41FA5}">
                      <a16:colId xmlns:a16="http://schemas.microsoft.com/office/drawing/2014/main" val="2242635482"/>
                    </a:ext>
                  </a:extLst>
                </a:gridCol>
                <a:gridCol w="677333">
                  <a:extLst>
                    <a:ext uri="{9D8B030D-6E8A-4147-A177-3AD203B41FA5}">
                      <a16:colId xmlns:a16="http://schemas.microsoft.com/office/drawing/2014/main" val="368960868"/>
                    </a:ext>
                  </a:extLst>
                </a:gridCol>
                <a:gridCol w="677333">
                  <a:extLst>
                    <a:ext uri="{9D8B030D-6E8A-4147-A177-3AD203B41FA5}">
                      <a16:colId xmlns:a16="http://schemas.microsoft.com/office/drawing/2014/main" val="2488337879"/>
                    </a:ext>
                  </a:extLst>
                </a:gridCol>
                <a:gridCol w="677333">
                  <a:extLst>
                    <a:ext uri="{9D8B030D-6E8A-4147-A177-3AD203B41FA5}">
                      <a16:colId xmlns:a16="http://schemas.microsoft.com/office/drawing/2014/main" val="3963931313"/>
                    </a:ext>
                  </a:extLst>
                </a:gridCol>
                <a:gridCol w="677333">
                  <a:extLst>
                    <a:ext uri="{9D8B030D-6E8A-4147-A177-3AD203B41FA5}">
                      <a16:colId xmlns:a16="http://schemas.microsoft.com/office/drawing/2014/main" val="983013602"/>
                    </a:ext>
                  </a:extLst>
                </a:gridCol>
                <a:gridCol w="677333">
                  <a:extLst>
                    <a:ext uri="{9D8B030D-6E8A-4147-A177-3AD203B41FA5}">
                      <a16:colId xmlns:a16="http://schemas.microsoft.com/office/drawing/2014/main" val="3399932407"/>
                    </a:ext>
                  </a:extLst>
                </a:gridCol>
                <a:gridCol w="677333">
                  <a:extLst>
                    <a:ext uri="{9D8B030D-6E8A-4147-A177-3AD203B41FA5}">
                      <a16:colId xmlns:a16="http://schemas.microsoft.com/office/drawing/2014/main" val="3522097163"/>
                    </a:ext>
                  </a:extLst>
                </a:gridCol>
                <a:gridCol w="677333">
                  <a:extLst>
                    <a:ext uri="{9D8B030D-6E8A-4147-A177-3AD203B41FA5}">
                      <a16:colId xmlns:a16="http://schemas.microsoft.com/office/drawing/2014/main" val="332076856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G</a:t>
                      </a:r>
                      <a:endParaRPr lang="en-Q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Q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Q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Q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236341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Q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9376803"/>
                  </a:ext>
                </a:extLst>
              </a:tr>
              <a:tr h="370840">
                <a:tc>
                  <a:txBody>
                    <a:bodyPr/>
                    <a:lstStyle/>
                    <a:p>
                      <a:pPr algn="ctr"/>
                      <a:endParaRPr lang="en-QA"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QA"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QA"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QA"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QA"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QA"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QA"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QA"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QA"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QA"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QA"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QA"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91495929"/>
                  </a:ext>
                </a:extLst>
              </a:tr>
            </a:tbl>
          </a:graphicData>
        </a:graphic>
      </p:graphicFrame>
      <p:sp>
        <p:nvSpPr>
          <p:cNvPr id="6" name="TextBox 5">
            <a:extLst>
              <a:ext uri="{FF2B5EF4-FFF2-40B4-BE49-F238E27FC236}">
                <a16:creationId xmlns:a16="http://schemas.microsoft.com/office/drawing/2014/main" id="{790B7893-E511-4947-AEDD-B744E317A523}"/>
              </a:ext>
            </a:extLst>
          </p:cNvPr>
          <p:cNvSpPr txBox="1"/>
          <p:nvPr/>
        </p:nvSpPr>
        <p:spPr>
          <a:xfrm>
            <a:off x="2345031" y="4079806"/>
            <a:ext cx="407484" cy="461665"/>
          </a:xfrm>
          <a:prstGeom prst="rect">
            <a:avLst/>
          </a:prstGeom>
          <a:noFill/>
        </p:spPr>
        <p:txBody>
          <a:bodyPr wrap="none" rtlCol="0">
            <a:spAutoFit/>
          </a:bodyPr>
          <a:lstStyle/>
          <a:p>
            <a:r>
              <a:rPr lang="en-US" sz="2400" b="1" i="1" dirty="0">
                <a:solidFill>
                  <a:srgbClr val="00B050"/>
                </a:solidFill>
              </a:rPr>
              <a:t>x</a:t>
            </a:r>
            <a:r>
              <a:rPr lang="en-QA" sz="2400" dirty="0"/>
              <a:t>:</a:t>
            </a:r>
          </a:p>
        </p:txBody>
      </p:sp>
      <p:sp>
        <p:nvSpPr>
          <p:cNvPr id="7" name="TextBox 6">
            <a:extLst>
              <a:ext uri="{FF2B5EF4-FFF2-40B4-BE49-F238E27FC236}">
                <a16:creationId xmlns:a16="http://schemas.microsoft.com/office/drawing/2014/main" id="{AFDEB64B-CF33-D44C-AB18-E36250829A25}"/>
              </a:ext>
            </a:extLst>
          </p:cNvPr>
          <p:cNvSpPr txBox="1"/>
          <p:nvPr/>
        </p:nvSpPr>
        <p:spPr>
          <a:xfrm>
            <a:off x="2341825" y="4435492"/>
            <a:ext cx="412292" cy="461665"/>
          </a:xfrm>
          <a:prstGeom prst="rect">
            <a:avLst/>
          </a:prstGeom>
          <a:noFill/>
        </p:spPr>
        <p:txBody>
          <a:bodyPr wrap="none" rtlCol="0">
            <a:spAutoFit/>
          </a:bodyPr>
          <a:lstStyle/>
          <a:p>
            <a:r>
              <a:rPr lang="en-US" sz="2400" b="1" i="1" dirty="0">
                <a:solidFill>
                  <a:srgbClr val="FFC000"/>
                </a:solidFill>
              </a:rPr>
              <a:t>y</a:t>
            </a:r>
            <a:r>
              <a:rPr lang="en-QA" sz="2400" dirty="0"/>
              <a:t>:</a:t>
            </a:r>
          </a:p>
        </p:txBody>
      </p:sp>
    </p:spTree>
    <p:extLst>
      <p:ext uri="{BB962C8B-B14F-4D97-AF65-F5344CB8AC3E}">
        <p14:creationId xmlns:p14="http://schemas.microsoft.com/office/powerpoint/2010/main" val="163368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7E268-789D-6341-88F0-21D5AD71104C}"/>
              </a:ext>
            </a:extLst>
          </p:cNvPr>
          <p:cNvSpPr>
            <a:spLocks noGrp="1"/>
          </p:cNvSpPr>
          <p:nvPr>
            <p:ph type="title"/>
          </p:nvPr>
        </p:nvSpPr>
        <p:spPr/>
        <p:txBody>
          <a:bodyPr/>
          <a:lstStyle/>
          <a:p>
            <a:pPr algn="ctr"/>
            <a:r>
              <a:rPr lang="en-QA" dirty="0"/>
              <a:t>Sequence Alignment </a:t>
            </a:r>
          </a:p>
        </p:txBody>
      </p:sp>
      <p:sp>
        <p:nvSpPr>
          <p:cNvPr id="3" name="Content Placeholder 2">
            <a:extLst>
              <a:ext uri="{FF2B5EF4-FFF2-40B4-BE49-F238E27FC236}">
                <a16:creationId xmlns:a16="http://schemas.microsoft.com/office/drawing/2014/main" id="{A58806F5-839C-B149-A94F-05998FE95EFE}"/>
              </a:ext>
            </a:extLst>
          </p:cNvPr>
          <p:cNvSpPr>
            <a:spLocks noGrp="1"/>
          </p:cNvSpPr>
          <p:nvPr>
            <p:ph idx="1"/>
          </p:nvPr>
        </p:nvSpPr>
        <p:spPr/>
        <p:txBody>
          <a:bodyPr>
            <a:normAutofit/>
          </a:bodyPr>
          <a:lstStyle/>
          <a:p>
            <a:r>
              <a:rPr lang="en-US" dirty="0"/>
              <a:t>Assume the following two sequences:</a:t>
            </a:r>
          </a:p>
          <a:p>
            <a:pPr lvl="1"/>
            <a:r>
              <a:rPr lang="en-US" b="1" i="1" dirty="0">
                <a:solidFill>
                  <a:srgbClr val="00B050"/>
                </a:solidFill>
              </a:rPr>
              <a:t>x</a:t>
            </a:r>
            <a:r>
              <a:rPr lang="en-US" dirty="0"/>
              <a:t> = GATCGGCAT</a:t>
            </a:r>
          </a:p>
          <a:p>
            <a:pPr lvl="1"/>
            <a:r>
              <a:rPr lang="en-US" b="1" i="1" dirty="0">
                <a:solidFill>
                  <a:srgbClr val="FFC000"/>
                </a:solidFill>
              </a:rPr>
              <a:t>y</a:t>
            </a:r>
            <a:r>
              <a:rPr lang="en-US" dirty="0"/>
              <a:t> = CAATGTGAATC</a:t>
            </a:r>
          </a:p>
          <a:p>
            <a:pPr lvl="1"/>
            <a:endParaRPr lang="en-US" dirty="0"/>
          </a:p>
          <a:p>
            <a:r>
              <a:rPr lang="en-US" dirty="0"/>
              <a:t>One alignment is:</a:t>
            </a:r>
          </a:p>
          <a:p>
            <a:endParaRPr lang="en-US" dirty="0"/>
          </a:p>
          <a:p>
            <a:endParaRPr lang="en-US" dirty="0"/>
          </a:p>
        </p:txBody>
      </p:sp>
      <p:graphicFrame>
        <p:nvGraphicFramePr>
          <p:cNvPr id="5" name="Table 5">
            <a:extLst>
              <a:ext uri="{FF2B5EF4-FFF2-40B4-BE49-F238E27FC236}">
                <a16:creationId xmlns:a16="http://schemas.microsoft.com/office/drawing/2014/main" id="{26C9C194-75C5-C840-AD11-8A81D942C52D}"/>
              </a:ext>
            </a:extLst>
          </p:cNvPr>
          <p:cNvGraphicFramePr>
            <a:graphicFrameLocks noGrp="1"/>
          </p:cNvGraphicFramePr>
          <p:nvPr/>
        </p:nvGraphicFramePr>
        <p:xfrm>
          <a:off x="2849127" y="4134075"/>
          <a:ext cx="8127996" cy="1112520"/>
        </p:xfrm>
        <a:graphic>
          <a:graphicData uri="http://schemas.openxmlformats.org/drawingml/2006/table">
            <a:tbl>
              <a:tblPr firstRow="1" bandRow="1">
                <a:tableStyleId>{5C22544A-7EE6-4342-B048-85BDC9FD1C3A}</a:tableStyleId>
              </a:tblPr>
              <a:tblGrid>
                <a:gridCol w="677333">
                  <a:extLst>
                    <a:ext uri="{9D8B030D-6E8A-4147-A177-3AD203B41FA5}">
                      <a16:colId xmlns:a16="http://schemas.microsoft.com/office/drawing/2014/main" val="4147291780"/>
                    </a:ext>
                  </a:extLst>
                </a:gridCol>
                <a:gridCol w="677333">
                  <a:extLst>
                    <a:ext uri="{9D8B030D-6E8A-4147-A177-3AD203B41FA5}">
                      <a16:colId xmlns:a16="http://schemas.microsoft.com/office/drawing/2014/main" val="581299047"/>
                    </a:ext>
                  </a:extLst>
                </a:gridCol>
                <a:gridCol w="677333">
                  <a:extLst>
                    <a:ext uri="{9D8B030D-6E8A-4147-A177-3AD203B41FA5}">
                      <a16:colId xmlns:a16="http://schemas.microsoft.com/office/drawing/2014/main" val="2368502099"/>
                    </a:ext>
                  </a:extLst>
                </a:gridCol>
                <a:gridCol w="677333">
                  <a:extLst>
                    <a:ext uri="{9D8B030D-6E8A-4147-A177-3AD203B41FA5}">
                      <a16:colId xmlns:a16="http://schemas.microsoft.com/office/drawing/2014/main" val="1128836295"/>
                    </a:ext>
                  </a:extLst>
                </a:gridCol>
                <a:gridCol w="677333">
                  <a:extLst>
                    <a:ext uri="{9D8B030D-6E8A-4147-A177-3AD203B41FA5}">
                      <a16:colId xmlns:a16="http://schemas.microsoft.com/office/drawing/2014/main" val="2242635482"/>
                    </a:ext>
                  </a:extLst>
                </a:gridCol>
                <a:gridCol w="677333">
                  <a:extLst>
                    <a:ext uri="{9D8B030D-6E8A-4147-A177-3AD203B41FA5}">
                      <a16:colId xmlns:a16="http://schemas.microsoft.com/office/drawing/2014/main" val="368960868"/>
                    </a:ext>
                  </a:extLst>
                </a:gridCol>
                <a:gridCol w="677333">
                  <a:extLst>
                    <a:ext uri="{9D8B030D-6E8A-4147-A177-3AD203B41FA5}">
                      <a16:colId xmlns:a16="http://schemas.microsoft.com/office/drawing/2014/main" val="2488337879"/>
                    </a:ext>
                  </a:extLst>
                </a:gridCol>
                <a:gridCol w="677333">
                  <a:extLst>
                    <a:ext uri="{9D8B030D-6E8A-4147-A177-3AD203B41FA5}">
                      <a16:colId xmlns:a16="http://schemas.microsoft.com/office/drawing/2014/main" val="3963931313"/>
                    </a:ext>
                  </a:extLst>
                </a:gridCol>
                <a:gridCol w="677333">
                  <a:extLst>
                    <a:ext uri="{9D8B030D-6E8A-4147-A177-3AD203B41FA5}">
                      <a16:colId xmlns:a16="http://schemas.microsoft.com/office/drawing/2014/main" val="983013602"/>
                    </a:ext>
                  </a:extLst>
                </a:gridCol>
                <a:gridCol w="677333">
                  <a:extLst>
                    <a:ext uri="{9D8B030D-6E8A-4147-A177-3AD203B41FA5}">
                      <a16:colId xmlns:a16="http://schemas.microsoft.com/office/drawing/2014/main" val="3399932407"/>
                    </a:ext>
                  </a:extLst>
                </a:gridCol>
                <a:gridCol w="677333">
                  <a:extLst>
                    <a:ext uri="{9D8B030D-6E8A-4147-A177-3AD203B41FA5}">
                      <a16:colId xmlns:a16="http://schemas.microsoft.com/office/drawing/2014/main" val="3522097163"/>
                    </a:ext>
                  </a:extLst>
                </a:gridCol>
                <a:gridCol w="677333">
                  <a:extLst>
                    <a:ext uri="{9D8B030D-6E8A-4147-A177-3AD203B41FA5}">
                      <a16:colId xmlns:a16="http://schemas.microsoft.com/office/drawing/2014/main" val="332076856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G</a:t>
                      </a:r>
                      <a:endParaRPr lang="en-Q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Q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Q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Q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236341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Q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9376803"/>
                  </a:ext>
                </a:extLst>
              </a:tr>
              <a:tr h="370840">
                <a:tc>
                  <a:txBody>
                    <a:bodyPr/>
                    <a:lstStyle/>
                    <a:p>
                      <a:pPr algn="ctr"/>
                      <a:r>
                        <a:rPr lang="en-QA"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495929"/>
                  </a:ext>
                </a:extLst>
              </a:tr>
            </a:tbl>
          </a:graphicData>
        </a:graphic>
      </p:graphicFrame>
      <p:sp>
        <p:nvSpPr>
          <p:cNvPr id="6" name="TextBox 5">
            <a:extLst>
              <a:ext uri="{FF2B5EF4-FFF2-40B4-BE49-F238E27FC236}">
                <a16:creationId xmlns:a16="http://schemas.microsoft.com/office/drawing/2014/main" id="{790B7893-E511-4947-AEDD-B744E317A523}"/>
              </a:ext>
            </a:extLst>
          </p:cNvPr>
          <p:cNvSpPr txBox="1"/>
          <p:nvPr/>
        </p:nvSpPr>
        <p:spPr>
          <a:xfrm>
            <a:off x="2345031" y="4079806"/>
            <a:ext cx="407484" cy="461665"/>
          </a:xfrm>
          <a:prstGeom prst="rect">
            <a:avLst/>
          </a:prstGeom>
          <a:noFill/>
        </p:spPr>
        <p:txBody>
          <a:bodyPr wrap="none" rtlCol="0">
            <a:spAutoFit/>
          </a:bodyPr>
          <a:lstStyle/>
          <a:p>
            <a:r>
              <a:rPr lang="en-US" sz="2400" b="1" i="1" dirty="0">
                <a:solidFill>
                  <a:srgbClr val="00B050"/>
                </a:solidFill>
              </a:rPr>
              <a:t>x</a:t>
            </a:r>
            <a:r>
              <a:rPr lang="en-QA" sz="2400" dirty="0"/>
              <a:t>:</a:t>
            </a:r>
          </a:p>
        </p:txBody>
      </p:sp>
      <p:sp>
        <p:nvSpPr>
          <p:cNvPr id="7" name="TextBox 6">
            <a:extLst>
              <a:ext uri="{FF2B5EF4-FFF2-40B4-BE49-F238E27FC236}">
                <a16:creationId xmlns:a16="http://schemas.microsoft.com/office/drawing/2014/main" id="{AFDEB64B-CF33-D44C-AB18-E36250829A25}"/>
              </a:ext>
            </a:extLst>
          </p:cNvPr>
          <p:cNvSpPr txBox="1"/>
          <p:nvPr/>
        </p:nvSpPr>
        <p:spPr>
          <a:xfrm>
            <a:off x="2341825" y="4435492"/>
            <a:ext cx="412292" cy="461665"/>
          </a:xfrm>
          <a:prstGeom prst="rect">
            <a:avLst/>
          </a:prstGeom>
          <a:noFill/>
        </p:spPr>
        <p:txBody>
          <a:bodyPr wrap="none" rtlCol="0">
            <a:spAutoFit/>
          </a:bodyPr>
          <a:lstStyle/>
          <a:p>
            <a:r>
              <a:rPr lang="en-US" sz="2400" b="1" i="1" dirty="0">
                <a:solidFill>
                  <a:srgbClr val="FFC000"/>
                </a:solidFill>
              </a:rPr>
              <a:t>y</a:t>
            </a:r>
            <a:r>
              <a:rPr lang="en-QA" sz="2400" dirty="0"/>
              <a:t>:</a:t>
            </a:r>
          </a:p>
        </p:txBody>
      </p:sp>
      <p:sp>
        <p:nvSpPr>
          <p:cNvPr id="8" name="TextBox 7">
            <a:extLst>
              <a:ext uri="{FF2B5EF4-FFF2-40B4-BE49-F238E27FC236}">
                <a16:creationId xmlns:a16="http://schemas.microsoft.com/office/drawing/2014/main" id="{2FF62221-9194-A949-8D92-592D61E18209}"/>
              </a:ext>
            </a:extLst>
          </p:cNvPr>
          <p:cNvSpPr txBox="1"/>
          <p:nvPr/>
        </p:nvSpPr>
        <p:spPr>
          <a:xfrm>
            <a:off x="599296" y="4844562"/>
            <a:ext cx="2145203" cy="461665"/>
          </a:xfrm>
          <a:prstGeom prst="rect">
            <a:avLst/>
          </a:prstGeom>
          <a:noFill/>
        </p:spPr>
        <p:txBody>
          <a:bodyPr wrap="none" rtlCol="0">
            <a:spAutoFit/>
          </a:bodyPr>
          <a:lstStyle/>
          <a:p>
            <a:r>
              <a:rPr lang="en-QA" sz="2400" dirty="0">
                <a:solidFill>
                  <a:srgbClr val="FF0000"/>
                </a:solidFill>
              </a:rPr>
              <a:t>Position Scores</a:t>
            </a:r>
            <a:r>
              <a:rPr lang="en-QA" sz="2400" dirty="0"/>
              <a:t>:</a:t>
            </a:r>
          </a:p>
        </p:txBody>
      </p:sp>
      <p:sp>
        <p:nvSpPr>
          <p:cNvPr id="10" name="TextBox 9">
            <a:extLst>
              <a:ext uri="{FF2B5EF4-FFF2-40B4-BE49-F238E27FC236}">
                <a16:creationId xmlns:a16="http://schemas.microsoft.com/office/drawing/2014/main" id="{0D186C67-0444-EF40-8E12-A5C4D21877BB}"/>
              </a:ext>
            </a:extLst>
          </p:cNvPr>
          <p:cNvSpPr txBox="1"/>
          <p:nvPr/>
        </p:nvSpPr>
        <p:spPr>
          <a:xfrm>
            <a:off x="3965842" y="5629053"/>
            <a:ext cx="5894562" cy="461665"/>
          </a:xfrm>
          <a:prstGeom prst="rect">
            <a:avLst/>
          </a:prstGeom>
          <a:noFill/>
        </p:spPr>
        <p:txBody>
          <a:bodyPr wrap="none" rtlCol="0">
            <a:spAutoFit/>
          </a:bodyPr>
          <a:lstStyle/>
          <a:p>
            <a:pPr algn="ctr"/>
            <a:r>
              <a:rPr lang="en-QA" sz="2400" b="1" dirty="0">
                <a:solidFill>
                  <a:srgbClr val="00B0F0"/>
                </a:solidFill>
              </a:rPr>
              <a:t>Alignment Score </a:t>
            </a:r>
            <a:r>
              <a:rPr lang="en-QA" sz="2400" b="1" dirty="0"/>
              <a:t>=</a:t>
            </a:r>
            <a:r>
              <a:rPr lang="en-QA" sz="2400" b="1" dirty="0">
                <a:solidFill>
                  <a:srgbClr val="00B0F0"/>
                </a:solidFill>
              </a:rPr>
              <a:t> </a:t>
            </a:r>
            <a:r>
              <a:rPr lang="en-QA" sz="2400" dirty="0"/>
              <a:t>∑ of all </a:t>
            </a:r>
            <a:r>
              <a:rPr lang="en-QA" sz="2400" dirty="0">
                <a:solidFill>
                  <a:srgbClr val="FF0000"/>
                </a:solidFill>
              </a:rPr>
              <a:t>position scores </a:t>
            </a:r>
            <a:r>
              <a:rPr lang="en-QA" sz="2400" dirty="0"/>
              <a:t>= -4</a:t>
            </a:r>
          </a:p>
        </p:txBody>
      </p:sp>
      <p:sp>
        <p:nvSpPr>
          <p:cNvPr id="11" name="Right Bracket 10">
            <a:extLst>
              <a:ext uri="{FF2B5EF4-FFF2-40B4-BE49-F238E27FC236}">
                <a16:creationId xmlns:a16="http://schemas.microsoft.com/office/drawing/2014/main" id="{8637967E-317A-D347-8B15-3CC4FF77C6B7}"/>
              </a:ext>
            </a:extLst>
          </p:cNvPr>
          <p:cNvSpPr/>
          <p:nvPr/>
        </p:nvSpPr>
        <p:spPr>
          <a:xfrm rot="5400000">
            <a:off x="6808656" y="1382436"/>
            <a:ext cx="208935" cy="8127998"/>
          </a:xfrm>
          <a:prstGeom prst="rightBracket">
            <a:avLst/>
          </a:prstGeom>
          <a:ln w="190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Tree>
    <p:extLst>
      <p:ext uri="{BB962C8B-B14F-4D97-AF65-F5344CB8AC3E}">
        <p14:creationId xmlns:p14="http://schemas.microsoft.com/office/powerpoint/2010/main" val="95559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7E268-789D-6341-88F0-21D5AD71104C}"/>
              </a:ext>
            </a:extLst>
          </p:cNvPr>
          <p:cNvSpPr>
            <a:spLocks noGrp="1"/>
          </p:cNvSpPr>
          <p:nvPr>
            <p:ph type="title"/>
          </p:nvPr>
        </p:nvSpPr>
        <p:spPr/>
        <p:txBody>
          <a:bodyPr/>
          <a:lstStyle/>
          <a:p>
            <a:pPr algn="ctr"/>
            <a:r>
              <a:rPr lang="en-QA" dirty="0"/>
              <a:t>Sequence Alignment </a:t>
            </a:r>
          </a:p>
        </p:txBody>
      </p:sp>
      <p:sp>
        <p:nvSpPr>
          <p:cNvPr id="3" name="Content Placeholder 2">
            <a:extLst>
              <a:ext uri="{FF2B5EF4-FFF2-40B4-BE49-F238E27FC236}">
                <a16:creationId xmlns:a16="http://schemas.microsoft.com/office/drawing/2014/main" id="{A58806F5-839C-B149-A94F-05998FE95EFE}"/>
              </a:ext>
            </a:extLst>
          </p:cNvPr>
          <p:cNvSpPr>
            <a:spLocks noGrp="1"/>
          </p:cNvSpPr>
          <p:nvPr>
            <p:ph idx="1"/>
          </p:nvPr>
        </p:nvSpPr>
        <p:spPr/>
        <p:txBody>
          <a:bodyPr>
            <a:normAutofit/>
          </a:bodyPr>
          <a:lstStyle/>
          <a:p>
            <a:r>
              <a:rPr lang="en-US" dirty="0"/>
              <a:t>The best alignment will be the one with the maximum total score</a:t>
            </a:r>
          </a:p>
          <a:p>
            <a:pPr lvl="1"/>
            <a:r>
              <a:rPr lang="en-US" dirty="0">
                <a:solidFill>
                  <a:srgbClr val="00B0F0"/>
                </a:solidFill>
              </a:rPr>
              <a:t>Note</a:t>
            </a:r>
            <a:r>
              <a:rPr lang="en-US" dirty="0"/>
              <a:t>: there may be many alignments with the same maximum score</a:t>
            </a:r>
          </a:p>
          <a:p>
            <a:pPr lvl="1"/>
            <a:endParaRPr lang="en-US" dirty="0"/>
          </a:p>
          <a:p>
            <a:r>
              <a:rPr lang="en-US" dirty="0"/>
              <a:t>One way to compute the similarity between 2 sequences is to generate all possible alignments and pick the best one </a:t>
            </a:r>
          </a:p>
          <a:p>
            <a:pPr lvl="1"/>
            <a:r>
              <a:rPr lang="en-US" dirty="0"/>
              <a:t>This results in an exponential number of alignments, which yields an intolerably slow algorithm </a:t>
            </a:r>
          </a:p>
          <a:p>
            <a:pPr lvl="1"/>
            <a:r>
              <a:rPr lang="en-US" dirty="0"/>
              <a:t>Fortunately, much faster algorithms exist, which use dynamic programming (</a:t>
            </a:r>
            <a:r>
              <a:rPr lang="en-US" i="1" dirty="0"/>
              <a:t>studying these algorithms is not in the scope of this class</a:t>
            </a:r>
            <a:r>
              <a:rPr lang="en-US" dirty="0"/>
              <a:t>)</a:t>
            </a:r>
          </a:p>
          <a:p>
            <a:endParaRPr lang="en-US" dirty="0"/>
          </a:p>
        </p:txBody>
      </p:sp>
    </p:spTree>
    <p:extLst>
      <p:ext uri="{BB962C8B-B14F-4D97-AF65-F5344CB8AC3E}">
        <p14:creationId xmlns:p14="http://schemas.microsoft.com/office/powerpoint/2010/main" val="317077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7E268-789D-6341-88F0-21D5AD71104C}"/>
              </a:ext>
            </a:extLst>
          </p:cNvPr>
          <p:cNvSpPr>
            <a:spLocks noGrp="1"/>
          </p:cNvSpPr>
          <p:nvPr>
            <p:ph type="title"/>
          </p:nvPr>
        </p:nvSpPr>
        <p:spPr/>
        <p:txBody>
          <a:bodyPr/>
          <a:lstStyle/>
          <a:p>
            <a:pPr algn="ctr"/>
            <a:r>
              <a:rPr lang="en-QA" dirty="0"/>
              <a:t>Consensus Sequences</a:t>
            </a:r>
          </a:p>
        </p:txBody>
      </p:sp>
      <p:sp>
        <p:nvSpPr>
          <p:cNvPr id="3" name="Content Placeholder 2">
            <a:extLst>
              <a:ext uri="{FF2B5EF4-FFF2-40B4-BE49-F238E27FC236}">
                <a16:creationId xmlns:a16="http://schemas.microsoft.com/office/drawing/2014/main" id="{A58806F5-839C-B149-A94F-05998FE95EFE}"/>
              </a:ext>
            </a:extLst>
          </p:cNvPr>
          <p:cNvSpPr>
            <a:spLocks noGrp="1"/>
          </p:cNvSpPr>
          <p:nvPr>
            <p:ph idx="1"/>
          </p:nvPr>
        </p:nvSpPr>
        <p:spPr>
          <a:xfrm>
            <a:off x="838199" y="1825625"/>
            <a:ext cx="10893357" cy="4667250"/>
          </a:xfrm>
        </p:spPr>
        <p:txBody>
          <a:bodyPr>
            <a:normAutofit/>
          </a:bodyPr>
          <a:lstStyle/>
          <a:p>
            <a:r>
              <a:rPr lang="en-US" dirty="0"/>
              <a:t>An interesting concept known as the </a:t>
            </a:r>
            <a:r>
              <a:rPr lang="en-US" i="1" dirty="0">
                <a:solidFill>
                  <a:srgbClr val="00B0F0"/>
                </a:solidFill>
              </a:rPr>
              <a:t>consensus sequence</a:t>
            </a:r>
            <a:r>
              <a:rPr lang="en-US" dirty="0">
                <a:solidFill>
                  <a:srgbClr val="00B0F0"/>
                </a:solidFill>
              </a:rPr>
              <a:t> </a:t>
            </a:r>
            <a:r>
              <a:rPr lang="en-US" dirty="0"/>
              <a:t>has been widely used to represent the specificity of transcription factors</a:t>
            </a:r>
          </a:p>
          <a:p>
            <a:endParaRPr lang="en-US" dirty="0"/>
          </a:p>
          <a:p>
            <a:r>
              <a:rPr lang="en-US" dirty="0"/>
              <a:t>In general, the consensus sequence refers to a sequence that is very similar to many given example sites like </a:t>
            </a:r>
            <a:r>
              <a:rPr lang="en-US" i="1" dirty="0"/>
              <a:t>protein binding sites</a:t>
            </a:r>
          </a:p>
          <a:p>
            <a:pPr lvl="1"/>
            <a:r>
              <a:rPr lang="en-US" dirty="0"/>
              <a:t>For example, </a:t>
            </a:r>
            <a:r>
              <a:rPr lang="en-US" i="1" dirty="0"/>
              <a:t>promoters</a:t>
            </a:r>
            <a:r>
              <a:rPr lang="en-US" dirty="0"/>
              <a:t> are protein binding sites that are recognized by many transcription factors based on particular patterns, which can be identified by consensus sequences </a:t>
            </a:r>
          </a:p>
          <a:p>
            <a:pPr lvl="2"/>
            <a:r>
              <a:rPr lang="en-US" dirty="0"/>
              <a:t>The more similar the promoter to the consensus sequence, the tighter the RNA polymerase can bind to it and thus facilitate transcription (and vice versa) </a:t>
            </a:r>
          </a:p>
        </p:txBody>
      </p:sp>
    </p:spTree>
    <p:extLst>
      <p:ext uri="{BB962C8B-B14F-4D97-AF65-F5344CB8AC3E}">
        <p14:creationId xmlns:p14="http://schemas.microsoft.com/office/powerpoint/2010/main" val="229832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7E268-789D-6341-88F0-21D5AD71104C}"/>
              </a:ext>
            </a:extLst>
          </p:cNvPr>
          <p:cNvSpPr>
            <a:spLocks noGrp="1"/>
          </p:cNvSpPr>
          <p:nvPr>
            <p:ph type="title"/>
          </p:nvPr>
        </p:nvSpPr>
        <p:spPr/>
        <p:txBody>
          <a:bodyPr/>
          <a:lstStyle/>
          <a:p>
            <a:pPr algn="ctr"/>
            <a:r>
              <a:rPr lang="en-QA" dirty="0"/>
              <a:t>Consensus Sequences</a:t>
            </a:r>
          </a:p>
        </p:txBody>
      </p:sp>
      <p:sp>
        <p:nvSpPr>
          <p:cNvPr id="3" name="Content Placeholder 2">
            <a:extLst>
              <a:ext uri="{FF2B5EF4-FFF2-40B4-BE49-F238E27FC236}">
                <a16:creationId xmlns:a16="http://schemas.microsoft.com/office/drawing/2014/main" id="{A58806F5-839C-B149-A94F-05998FE95EFE}"/>
              </a:ext>
            </a:extLst>
          </p:cNvPr>
          <p:cNvSpPr>
            <a:spLocks noGrp="1"/>
          </p:cNvSpPr>
          <p:nvPr>
            <p:ph idx="1"/>
          </p:nvPr>
        </p:nvSpPr>
        <p:spPr/>
        <p:txBody>
          <a:bodyPr>
            <a:normAutofit/>
          </a:bodyPr>
          <a:lstStyle/>
          <a:p>
            <a:r>
              <a:rPr lang="en-US" dirty="0"/>
              <a:t>But, how can consensus sequences be obtained?</a:t>
            </a:r>
          </a:p>
          <a:p>
            <a:pPr lvl="1"/>
            <a:r>
              <a:rPr lang="en-US" dirty="0"/>
              <a:t>By aligning all known examples of a certain recognition site</a:t>
            </a:r>
          </a:p>
          <a:p>
            <a:pPr lvl="1"/>
            <a:endParaRPr lang="en-US" dirty="0"/>
          </a:p>
          <a:p>
            <a:r>
              <a:rPr lang="en-US" dirty="0"/>
              <a:t>E.g., Consider the following 6 </a:t>
            </a:r>
            <a:r>
              <a:rPr lang="en-US" dirty="0" err="1"/>
              <a:t>Pribnow</a:t>
            </a:r>
            <a:r>
              <a:rPr lang="en-US" dirty="0"/>
              <a:t> sequences, which are essential parts of promoters on DNA for transcription to occur in bacteria</a:t>
            </a:r>
          </a:p>
        </p:txBody>
      </p:sp>
      <p:graphicFrame>
        <p:nvGraphicFramePr>
          <p:cNvPr id="4" name="Table 4">
            <a:extLst>
              <a:ext uri="{FF2B5EF4-FFF2-40B4-BE49-F238E27FC236}">
                <a16:creationId xmlns:a16="http://schemas.microsoft.com/office/drawing/2014/main" id="{219130BE-C6EA-FD4D-86D3-19ECF7B53A72}"/>
              </a:ext>
            </a:extLst>
          </p:cNvPr>
          <p:cNvGraphicFramePr>
            <a:graphicFrameLocks noGrp="1"/>
          </p:cNvGraphicFramePr>
          <p:nvPr>
            <p:extLst>
              <p:ext uri="{D42A27DB-BD31-4B8C-83A1-F6EECF244321}">
                <p14:modId xmlns:p14="http://schemas.microsoft.com/office/powerpoint/2010/main" val="2754580687"/>
              </p:ext>
            </p:extLst>
          </p:nvPr>
        </p:nvGraphicFramePr>
        <p:xfrm>
          <a:off x="1447103" y="4001294"/>
          <a:ext cx="913080" cy="2225040"/>
        </p:xfrm>
        <a:graphic>
          <a:graphicData uri="http://schemas.openxmlformats.org/drawingml/2006/table">
            <a:tbl>
              <a:tblPr firstRow="1" bandRow="1">
                <a:tableStyleId>{5C22544A-7EE6-4342-B048-85BDC9FD1C3A}</a:tableStyleId>
              </a:tblPr>
              <a:tblGrid>
                <a:gridCol w="913080">
                  <a:extLst>
                    <a:ext uri="{9D8B030D-6E8A-4147-A177-3AD203B41FA5}">
                      <a16:colId xmlns:a16="http://schemas.microsoft.com/office/drawing/2014/main" val="134772785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dk1"/>
                          </a:solidFill>
                          <a:effectLst/>
                          <a:latin typeface="+mn-lt"/>
                          <a:ea typeface="+mn-ea"/>
                          <a:cs typeface="+mn-cs"/>
                        </a:rPr>
                        <a:t>TACGAT</a:t>
                      </a:r>
                    </a:p>
                  </a:txBody>
                  <a:tcPr>
                    <a:noFill/>
                  </a:tcPr>
                </a:tc>
                <a:extLst>
                  <a:ext uri="{0D108BD9-81ED-4DB2-BD59-A6C34878D82A}">
                    <a16:rowId xmlns:a16="http://schemas.microsoft.com/office/drawing/2014/main" val="399077407"/>
                  </a:ext>
                </a:extLst>
              </a:tr>
              <a:tr h="370840">
                <a:tc>
                  <a:txBody>
                    <a:bodyPr/>
                    <a:lstStyle/>
                    <a:p>
                      <a:r>
                        <a:rPr lang="en-US" sz="1800" kern="1200" dirty="0">
                          <a:solidFill>
                            <a:schemeClr val="dk1"/>
                          </a:solidFill>
                          <a:effectLst/>
                          <a:latin typeface="+mn-lt"/>
                          <a:ea typeface="+mn-ea"/>
                          <a:cs typeface="+mn-cs"/>
                        </a:rPr>
                        <a:t>TATAAT</a:t>
                      </a:r>
                    </a:p>
                  </a:txBody>
                  <a:tcPr>
                    <a:noFill/>
                  </a:tcPr>
                </a:tc>
                <a:extLst>
                  <a:ext uri="{0D108BD9-81ED-4DB2-BD59-A6C34878D82A}">
                    <a16:rowId xmlns:a16="http://schemas.microsoft.com/office/drawing/2014/main" val="325541251"/>
                  </a:ext>
                </a:extLst>
              </a:tr>
              <a:tr h="370840">
                <a:tc>
                  <a:txBody>
                    <a:bodyPr/>
                    <a:lstStyle/>
                    <a:p>
                      <a:r>
                        <a:rPr lang="en-US" sz="1800" kern="1200" dirty="0">
                          <a:solidFill>
                            <a:schemeClr val="dk1"/>
                          </a:solidFill>
                          <a:effectLst/>
                          <a:latin typeface="+mn-lt"/>
                          <a:ea typeface="+mn-ea"/>
                          <a:cs typeface="+mn-cs"/>
                        </a:rPr>
                        <a:t>TATAAT</a:t>
                      </a:r>
                    </a:p>
                  </a:txBody>
                  <a:tcPr>
                    <a:noFill/>
                  </a:tcPr>
                </a:tc>
                <a:extLst>
                  <a:ext uri="{0D108BD9-81ED-4DB2-BD59-A6C34878D82A}">
                    <a16:rowId xmlns:a16="http://schemas.microsoft.com/office/drawing/2014/main" val="2033328747"/>
                  </a:ext>
                </a:extLst>
              </a:tr>
              <a:tr h="370840">
                <a:tc>
                  <a:txBody>
                    <a:bodyPr/>
                    <a:lstStyle/>
                    <a:p>
                      <a:r>
                        <a:rPr lang="en-US" sz="1800" kern="1200" dirty="0">
                          <a:solidFill>
                            <a:schemeClr val="dk1"/>
                          </a:solidFill>
                          <a:effectLst/>
                          <a:latin typeface="+mn-lt"/>
                          <a:ea typeface="+mn-ea"/>
                          <a:cs typeface="+mn-cs"/>
                        </a:rPr>
                        <a:t>GATACT</a:t>
                      </a:r>
                    </a:p>
                  </a:txBody>
                  <a:tcPr>
                    <a:noFill/>
                  </a:tcPr>
                </a:tc>
                <a:extLst>
                  <a:ext uri="{0D108BD9-81ED-4DB2-BD59-A6C34878D82A}">
                    <a16:rowId xmlns:a16="http://schemas.microsoft.com/office/drawing/2014/main" val="1331417021"/>
                  </a:ext>
                </a:extLst>
              </a:tr>
              <a:tr h="370840">
                <a:tc>
                  <a:txBody>
                    <a:bodyPr/>
                    <a:lstStyle/>
                    <a:p>
                      <a:r>
                        <a:rPr lang="en-US" sz="1800" kern="1200" dirty="0">
                          <a:solidFill>
                            <a:schemeClr val="dk1"/>
                          </a:solidFill>
                          <a:effectLst/>
                          <a:latin typeface="+mn-lt"/>
                          <a:ea typeface="+mn-ea"/>
                          <a:cs typeface="+mn-cs"/>
                        </a:rPr>
                        <a:t>TATGAT</a:t>
                      </a:r>
                    </a:p>
                  </a:txBody>
                  <a:tcPr>
                    <a:noFill/>
                  </a:tcPr>
                </a:tc>
                <a:extLst>
                  <a:ext uri="{0D108BD9-81ED-4DB2-BD59-A6C34878D82A}">
                    <a16:rowId xmlns:a16="http://schemas.microsoft.com/office/drawing/2014/main" val="25126074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TATGTT</a:t>
                      </a:r>
                    </a:p>
                  </a:txBody>
                  <a:tcPr>
                    <a:noFill/>
                  </a:tcPr>
                </a:tc>
                <a:extLst>
                  <a:ext uri="{0D108BD9-81ED-4DB2-BD59-A6C34878D82A}">
                    <a16:rowId xmlns:a16="http://schemas.microsoft.com/office/drawing/2014/main" val="3575645539"/>
                  </a:ext>
                </a:extLst>
              </a:tr>
            </a:tbl>
          </a:graphicData>
        </a:graphic>
      </p:graphicFrame>
      <p:graphicFrame>
        <p:nvGraphicFramePr>
          <p:cNvPr id="7" name="Table 7">
            <a:extLst>
              <a:ext uri="{FF2B5EF4-FFF2-40B4-BE49-F238E27FC236}">
                <a16:creationId xmlns:a16="http://schemas.microsoft.com/office/drawing/2014/main" id="{3627E807-7B72-6746-8264-D6A927820A08}"/>
              </a:ext>
            </a:extLst>
          </p:cNvPr>
          <p:cNvGraphicFramePr>
            <a:graphicFrameLocks noGrp="1"/>
          </p:cNvGraphicFramePr>
          <p:nvPr>
            <p:extLst>
              <p:ext uri="{D42A27DB-BD31-4B8C-83A1-F6EECF244321}">
                <p14:modId xmlns:p14="http://schemas.microsoft.com/office/powerpoint/2010/main" val="825534754"/>
              </p:ext>
            </p:extLst>
          </p:nvPr>
        </p:nvGraphicFramePr>
        <p:xfrm>
          <a:off x="2969086" y="4001294"/>
          <a:ext cx="8439397" cy="2225040"/>
        </p:xfrm>
        <a:graphic>
          <a:graphicData uri="http://schemas.openxmlformats.org/drawingml/2006/table">
            <a:tbl>
              <a:tblPr firstRow="1" bandRow="1">
                <a:tableStyleId>{5C22544A-7EE6-4342-B048-85BDC9FD1C3A}</a:tableStyleId>
              </a:tblPr>
              <a:tblGrid>
                <a:gridCol w="3170711">
                  <a:extLst>
                    <a:ext uri="{9D8B030D-6E8A-4147-A177-3AD203B41FA5}">
                      <a16:colId xmlns:a16="http://schemas.microsoft.com/office/drawing/2014/main" val="4221616142"/>
                    </a:ext>
                  </a:extLst>
                </a:gridCol>
                <a:gridCol w="3075710">
                  <a:extLst>
                    <a:ext uri="{9D8B030D-6E8A-4147-A177-3AD203B41FA5}">
                      <a16:colId xmlns:a16="http://schemas.microsoft.com/office/drawing/2014/main" val="2210609424"/>
                    </a:ext>
                  </a:extLst>
                </a:gridCol>
                <a:gridCol w="2192976">
                  <a:extLst>
                    <a:ext uri="{9D8B030D-6E8A-4147-A177-3AD203B41FA5}">
                      <a16:colId xmlns:a16="http://schemas.microsoft.com/office/drawing/2014/main" val="2584324027"/>
                    </a:ext>
                  </a:extLst>
                </a:gridCol>
              </a:tblGrid>
              <a:tr h="370840">
                <a:tc>
                  <a:txBody>
                    <a:bodyPr/>
                    <a:lstStyle/>
                    <a:p>
                      <a:pPr algn="ctr"/>
                      <a:r>
                        <a:rPr lang="en-QA" dirty="0"/>
                        <a:t>Possible Consensus Sequence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QA" dirty="0"/>
                        <a:t>Allowed # of Mismatches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QA" dirty="0"/>
                        <a:t># of Sites Identified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4123911681"/>
                  </a:ext>
                </a:extLst>
              </a:tr>
              <a:tr h="370840">
                <a:tc>
                  <a:txBody>
                    <a:bodyPr/>
                    <a:lstStyle/>
                    <a:p>
                      <a:pPr algn="ctr"/>
                      <a:r>
                        <a:rPr lang="en-US" dirty="0"/>
                        <a:t>TATAAT</a:t>
                      </a:r>
                      <a:endParaRPr lang="en-Q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7619783"/>
                  </a:ext>
                </a:extLst>
              </a:tr>
              <a:tr h="370840">
                <a:tc>
                  <a:txBody>
                    <a:bodyPr/>
                    <a:lstStyle/>
                    <a:p>
                      <a:pPr algn="ctr"/>
                      <a:r>
                        <a:rPr lang="en-US" dirty="0">
                          <a:solidFill>
                            <a:schemeClr val="bg1"/>
                          </a:solidFill>
                        </a:rPr>
                        <a:t>TATAAT</a:t>
                      </a:r>
                      <a:endParaRPr lang="en-QA"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bg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6260302"/>
                  </a:ext>
                </a:extLst>
              </a:tr>
              <a:tr h="370840">
                <a:tc>
                  <a:txBody>
                    <a:bodyPr/>
                    <a:lstStyle/>
                    <a:p>
                      <a:pPr algn="ctr"/>
                      <a:r>
                        <a:rPr lang="en-US" dirty="0">
                          <a:solidFill>
                            <a:schemeClr val="bg1"/>
                          </a:solidFill>
                        </a:rPr>
                        <a:t>TATAAT</a:t>
                      </a:r>
                      <a:endParaRPr lang="en-QA"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bg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bg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20353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TATRNT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QA" dirty="0">
                          <a:solidFill>
                            <a:schemeClr val="bg1"/>
                          </a:solidFill>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QA" dirty="0">
                          <a:solidFill>
                            <a:schemeClr val="bg1"/>
                          </a:solidFill>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050034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TATRNT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QA" dirty="0">
                          <a:solidFill>
                            <a:schemeClr val="bg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QA" dirty="0">
                          <a:solidFill>
                            <a:schemeClr val="bg1"/>
                          </a:solidFill>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2372942"/>
                  </a:ext>
                </a:extLst>
              </a:tr>
            </a:tbl>
          </a:graphicData>
        </a:graphic>
      </p:graphicFrame>
      <p:cxnSp>
        <p:nvCxnSpPr>
          <p:cNvPr id="6" name="Straight Arrow Connector 5">
            <a:extLst>
              <a:ext uri="{FF2B5EF4-FFF2-40B4-BE49-F238E27FC236}">
                <a16:creationId xmlns:a16="http://schemas.microsoft.com/office/drawing/2014/main" id="{10883495-310D-0F4B-AAAF-51389590F3D0}"/>
              </a:ext>
            </a:extLst>
          </p:cNvPr>
          <p:cNvCxnSpPr/>
          <p:nvPr/>
        </p:nvCxnSpPr>
        <p:spPr>
          <a:xfrm flipH="1">
            <a:off x="2360183" y="4534930"/>
            <a:ext cx="608903"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1FF38F2-2BE7-B54A-B0E4-BA9B444A3157}"/>
              </a:ext>
            </a:extLst>
          </p:cNvPr>
          <p:cNvCxnSpPr/>
          <p:nvPr/>
        </p:nvCxnSpPr>
        <p:spPr>
          <a:xfrm flipH="1">
            <a:off x="2360183" y="4559643"/>
            <a:ext cx="608903" cy="3707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Table 4">
            <a:extLst>
              <a:ext uri="{FF2B5EF4-FFF2-40B4-BE49-F238E27FC236}">
                <a16:creationId xmlns:a16="http://schemas.microsoft.com/office/drawing/2014/main" id="{56BB6B72-1EB1-2D46-A2E1-49A975B12A47}"/>
              </a:ext>
            </a:extLst>
          </p:cNvPr>
          <p:cNvGraphicFramePr>
            <a:graphicFrameLocks noGrp="1"/>
          </p:cNvGraphicFramePr>
          <p:nvPr>
            <p:extLst>
              <p:ext uri="{D42A27DB-BD31-4B8C-83A1-F6EECF244321}">
                <p14:modId xmlns:p14="http://schemas.microsoft.com/office/powerpoint/2010/main" val="2830351427"/>
              </p:ext>
            </p:extLst>
          </p:nvPr>
        </p:nvGraphicFramePr>
        <p:xfrm>
          <a:off x="1447103" y="4001294"/>
          <a:ext cx="913080" cy="2225040"/>
        </p:xfrm>
        <a:graphic>
          <a:graphicData uri="http://schemas.openxmlformats.org/drawingml/2006/table">
            <a:tbl>
              <a:tblPr firstRow="1" bandRow="1">
                <a:tableStyleId>{5C22544A-7EE6-4342-B048-85BDC9FD1C3A}</a:tableStyleId>
              </a:tblPr>
              <a:tblGrid>
                <a:gridCol w="913080">
                  <a:extLst>
                    <a:ext uri="{9D8B030D-6E8A-4147-A177-3AD203B41FA5}">
                      <a16:colId xmlns:a16="http://schemas.microsoft.com/office/drawing/2014/main" val="134772785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dk1"/>
                          </a:solidFill>
                          <a:effectLst/>
                          <a:latin typeface="+mn-lt"/>
                          <a:ea typeface="+mn-ea"/>
                          <a:cs typeface="+mn-cs"/>
                        </a:rPr>
                        <a:t>TACGAT</a:t>
                      </a:r>
                    </a:p>
                  </a:txBody>
                  <a:tcPr>
                    <a:noFill/>
                  </a:tcPr>
                </a:tc>
                <a:extLst>
                  <a:ext uri="{0D108BD9-81ED-4DB2-BD59-A6C34878D82A}">
                    <a16:rowId xmlns:a16="http://schemas.microsoft.com/office/drawing/2014/main" val="399077407"/>
                  </a:ext>
                </a:extLst>
              </a:tr>
              <a:tr h="370840">
                <a:tc>
                  <a:txBody>
                    <a:bodyPr/>
                    <a:lstStyle/>
                    <a:p>
                      <a:r>
                        <a:rPr lang="en-US" sz="1800" kern="1200" dirty="0">
                          <a:solidFill>
                            <a:srgbClr val="FF0000"/>
                          </a:solidFill>
                          <a:effectLst/>
                          <a:latin typeface="+mn-lt"/>
                          <a:ea typeface="+mn-ea"/>
                          <a:cs typeface="+mn-cs"/>
                        </a:rPr>
                        <a:t>TATAAT</a:t>
                      </a:r>
                    </a:p>
                  </a:txBody>
                  <a:tcPr>
                    <a:noFill/>
                  </a:tcPr>
                </a:tc>
                <a:extLst>
                  <a:ext uri="{0D108BD9-81ED-4DB2-BD59-A6C34878D82A}">
                    <a16:rowId xmlns:a16="http://schemas.microsoft.com/office/drawing/2014/main" val="325541251"/>
                  </a:ext>
                </a:extLst>
              </a:tr>
              <a:tr h="370840">
                <a:tc>
                  <a:txBody>
                    <a:bodyPr/>
                    <a:lstStyle/>
                    <a:p>
                      <a:r>
                        <a:rPr lang="en-US" sz="1800" kern="1200" dirty="0">
                          <a:solidFill>
                            <a:srgbClr val="FF0000"/>
                          </a:solidFill>
                          <a:effectLst/>
                          <a:latin typeface="+mn-lt"/>
                          <a:ea typeface="+mn-ea"/>
                          <a:cs typeface="+mn-cs"/>
                        </a:rPr>
                        <a:t>TATAAT</a:t>
                      </a:r>
                    </a:p>
                  </a:txBody>
                  <a:tcPr>
                    <a:noFill/>
                  </a:tcPr>
                </a:tc>
                <a:extLst>
                  <a:ext uri="{0D108BD9-81ED-4DB2-BD59-A6C34878D82A}">
                    <a16:rowId xmlns:a16="http://schemas.microsoft.com/office/drawing/2014/main" val="2033328747"/>
                  </a:ext>
                </a:extLst>
              </a:tr>
              <a:tr h="370840">
                <a:tc>
                  <a:txBody>
                    <a:bodyPr/>
                    <a:lstStyle/>
                    <a:p>
                      <a:r>
                        <a:rPr lang="en-US" sz="1800" kern="1200" dirty="0">
                          <a:solidFill>
                            <a:schemeClr val="dk1"/>
                          </a:solidFill>
                          <a:effectLst/>
                          <a:latin typeface="+mn-lt"/>
                          <a:ea typeface="+mn-ea"/>
                          <a:cs typeface="+mn-cs"/>
                        </a:rPr>
                        <a:t>GATACT</a:t>
                      </a:r>
                    </a:p>
                  </a:txBody>
                  <a:tcPr>
                    <a:noFill/>
                  </a:tcPr>
                </a:tc>
                <a:extLst>
                  <a:ext uri="{0D108BD9-81ED-4DB2-BD59-A6C34878D82A}">
                    <a16:rowId xmlns:a16="http://schemas.microsoft.com/office/drawing/2014/main" val="1331417021"/>
                  </a:ext>
                </a:extLst>
              </a:tr>
              <a:tr h="370840">
                <a:tc>
                  <a:txBody>
                    <a:bodyPr/>
                    <a:lstStyle/>
                    <a:p>
                      <a:r>
                        <a:rPr lang="en-US" sz="1800" kern="1200" dirty="0">
                          <a:solidFill>
                            <a:schemeClr val="dk1"/>
                          </a:solidFill>
                          <a:effectLst/>
                          <a:latin typeface="+mn-lt"/>
                          <a:ea typeface="+mn-ea"/>
                          <a:cs typeface="+mn-cs"/>
                        </a:rPr>
                        <a:t>TATGAT</a:t>
                      </a:r>
                    </a:p>
                  </a:txBody>
                  <a:tcPr>
                    <a:noFill/>
                  </a:tcPr>
                </a:tc>
                <a:extLst>
                  <a:ext uri="{0D108BD9-81ED-4DB2-BD59-A6C34878D82A}">
                    <a16:rowId xmlns:a16="http://schemas.microsoft.com/office/drawing/2014/main" val="25126074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TATGTT</a:t>
                      </a:r>
                    </a:p>
                  </a:txBody>
                  <a:tcPr>
                    <a:noFill/>
                  </a:tcPr>
                </a:tc>
                <a:extLst>
                  <a:ext uri="{0D108BD9-81ED-4DB2-BD59-A6C34878D82A}">
                    <a16:rowId xmlns:a16="http://schemas.microsoft.com/office/drawing/2014/main" val="3575645539"/>
                  </a:ext>
                </a:extLst>
              </a:tr>
            </a:tbl>
          </a:graphicData>
        </a:graphic>
      </p:graphicFrame>
    </p:spTree>
    <p:extLst>
      <p:ext uri="{BB962C8B-B14F-4D97-AF65-F5344CB8AC3E}">
        <p14:creationId xmlns:p14="http://schemas.microsoft.com/office/powerpoint/2010/main" val="49323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7E268-789D-6341-88F0-21D5AD71104C}"/>
              </a:ext>
            </a:extLst>
          </p:cNvPr>
          <p:cNvSpPr>
            <a:spLocks noGrp="1"/>
          </p:cNvSpPr>
          <p:nvPr>
            <p:ph type="title"/>
          </p:nvPr>
        </p:nvSpPr>
        <p:spPr/>
        <p:txBody>
          <a:bodyPr/>
          <a:lstStyle/>
          <a:p>
            <a:pPr algn="ctr"/>
            <a:r>
              <a:rPr lang="en-QA" dirty="0"/>
              <a:t>Consensus Sequences</a:t>
            </a:r>
          </a:p>
        </p:txBody>
      </p:sp>
      <p:sp>
        <p:nvSpPr>
          <p:cNvPr id="3" name="Content Placeholder 2">
            <a:extLst>
              <a:ext uri="{FF2B5EF4-FFF2-40B4-BE49-F238E27FC236}">
                <a16:creationId xmlns:a16="http://schemas.microsoft.com/office/drawing/2014/main" id="{A58806F5-839C-B149-A94F-05998FE95EFE}"/>
              </a:ext>
            </a:extLst>
          </p:cNvPr>
          <p:cNvSpPr>
            <a:spLocks noGrp="1"/>
          </p:cNvSpPr>
          <p:nvPr>
            <p:ph idx="1"/>
          </p:nvPr>
        </p:nvSpPr>
        <p:spPr/>
        <p:txBody>
          <a:bodyPr>
            <a:normAutofit/>
          </a:bodyPr>
          <a:lstStyle/>
          <a:p>
            <a:r>
              <a:rPr lang="en-US" dirty="0"/>
              <a:t>But, how can consensus sequences be obtained?</a:t>
            </a:r>
          </a:p>
          <a:p>
            <a:pPr lvl="1"/>
            <a:r>
              <a:rPr lang="en-US" dirty="0"/>
              <a:t>By aligning all known examples of a certain recognition site</a:t>
            </a:r>
          </a:p>
          <a:p>
            <a:pPr lvl="1"/>
            <a:endParaRPr lang="en-US" dirty="0"/>
          </a:p>
          <a:p>
            <a:r>
              <a:rPr lang="en-US" dirty="0"/>
              <a:t>E.g., Consider the following 6 </a:t>
            </a:r>
            <a:r>
              <a:rPr lang="en-US" dirty="0" err="1"/>
              <a:t>Pribnow</a:t>
            </a:r>
            <a:r>
              <a:rPr lang="en-US" dirty="0"/>
              <a:t> sequences, which are essential parts of promoters on DNA for transcription to occur in bacteria</a:t>
            </a:r>
          </a:p>
        </p:txBody>
      </p:sp>
      <p:graphicFrame>
        <p:nvGraphicFramePr>
          <p:cNvPr id="4" name="Table 4">
            <a:extLst>
              <a:ext uri="{FF2B5EF4-FFF2-40B4-BE49-F238E27FC236}">
                <a16:creationId xmlns:a16="http://schemas.microsoft.com/office/drawing/2014/main" id="{219130BE-C6EA-FD4D-86D3-19ECF7B53A72}"/>
              </a:ext>
            </a:extLst>
          </p:cNvPr>
          <p:cNvGraphicFramePr>
            <a:graphicFrameLocks noGrp="1"/>
          </p:cNvGraphicFramePr>
          <p:nvPr/>
        </p:nvGraphicFramePr>
        <p:xfrm>
          <a:off x="1447103" y="4001294"/>
          <a:ext cx="913080" cy="2225040"/>
        </p:xfrm>
        <a:graphic>
          <a:graphicData uri="http://schemas.openxmlformats.org/drawingml/2006/table">
            <a:tbl>
              <a:tblPr firstRow="1" bandRow="1">
                <a:tableStyleId>{5C22544A-7EE6-4342-B048-85BDC9FD1C3A}</a:tableStyleId>
              </a:tblPr>
              <a:tblGrid>
                <a:gridCol w="913080">
                  <a:extLst>
                    <a:ext uri="{9D8B030D-6E8A-4147-A177-3AD203B41FA5}">
                      <a16:colId xmlns:a16="http://schemas.microsoft.com/office/drawing/2014/main" val="134772785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dk1"/>
                          </a:solidFill>
                          <a:effectLst/>
                          <a:latin typeface="+mn-lt"/>
                          <a:ea typeface="+mn-ea"/>
                          <a:cs typeface="+mn-cs"/>
                        </a:rPr>
                        <a:t>TACGAT</a:t>
                      </a:r>
                    </a:p>
                  </a:txBody>
                  <a:tcPr>
                    <a:noFill/>
                  </a:tcPr>
                </a:tc>
                <a:extLst>
                  <a:ext uri="{0D108BD9-81ED-4DB2-BD59-A6C34878D82A}">
                    <a16:rowId xmlns:a16="http://schemas.microsoft.com/office/drawing/2014/main" val="399077407"/>
                  </a:ext>
                </a:extLst>
              </a:tr>
              <a:tr h="370840">
                <a:tc>
                  <a:txBody>
                    <a:bodyPr/>
                    <a:lstStyle/>
                    <a:p>
                      <a:r>
                        <a:rPr lang="en-US" sz="1800" kern="1200" dirty="0">
                          <a:solidFill>
                            <a:schemeClr val="dk1"/>
                          </a:solidFill>
                          <a:effectLst/>
                          <a:latin typeface="+mn-lt"/>
                          <a:ea typeface="+mn-ea"/>
                          <a:cs typeface="+mn-cs"/>
                        </a:rPr>
                        <a:t>TATAAT</a:t>
                      </a:r>
                    </a:p>
                  </a:txBody>
                  <a:tcPr>
                    <a:noFill/>
                  </a:tcPr>
                </a:tc>
                <a:extLst>
                  <a:ext uri="{0D108BD9-81ED-4DB2-BD59-A6C34878D82A}">
                    <a16:rowId xmlns:a16="http://schemas.microsoft.com/office/drawing/2014/main" val="325541251"/>
                  </a:ext>
                </a:extLst>
              </a:tr>
              <a:tr h="370840">
                <a:tc>
                  <a:txBody>
                    <a:bodyPr/>
                    <a:lstStyle/>
                    <a:p>
                      <a:r>
                        <a:rPr lang="en-US" sz="1800" kern="1200" dirty="0">
                          <a:solidFill>
                            <a:schemeClr val="dk1"/>
                          </a:solidFill>
                          <a:effectLst/>
                          <a:latin typeface="+mn-lt"/>
                          <a:ea typeface="+mn-ea"/>
                          <a:cs typeface="+mn-cs"/>
                        </a:rPr>
                        <a:t>TATAAT</a:t>
                      </a:r>
                    </a:p>
                  </a:txBody>
                  <a:tcPr>
                    <a:noFill/>
                  </a:tcPr>
                </a:tc>
                <a:extLst>
                  <a:ext uri="{0D108BD9-81ED-4DB2-BD59-A6C34878D82A}">
                    <a16:rowId xmlns:a16="http://schemas.microsoft.com/office/drawing/2014/main" val="2033328747"/>
                  </a:ext>
                </a:extLst>
              </a:tr>
              <a:tr h="370840">
                <a:tc>
                  <a:txBody>
                    <a:bodyPr/>
                    <a:lstStyle/>
                    <a:p>
                      <a:r>
                        <a:rPr lang="en-US" sz="1800" kern="1200" dirty="0">
                          <a:solidFill>
                            <a:schemeClr val="dk1"/>
                          </a:solidFill>
                          <a:effectLst/>
                          <a:latin typeface="+mn-lt"/>
                          <a:ea typeface="+mn-ea"/>
                          <a:cs typeface="+mn-cs"/>
                        </a:rPr>
                        <a:t>GATACT</a:t>
                      </a:r>
                    </a:p>
                  </a:txBody>
                  <a:tcPr>
                    <a:noFill/>
                  </a:tcPr>
                </a:tc>
                <a:extLst>
                  <a:ext uri="{0D108BD9-81ED-4DB2-BD59-A6C34878D82A}">
                    <a16:rowId xmlns:a16="http://schemas.microsoft.com/office/drawing/2014/main" val="1331417021"/>
                  </a:ext>
                </a:extLst>
              </a:tr>
              <a:tr h="370840">
                <a:tc>
                  <a:txBody>
                    <a:bodyPr/>
                    <a:lstStyle/>
                    <a:p>
                      <a:r>
                        <a:rPr lang="en-US" sz="1800" kern="1200" dirty="0">
                          <a:solidFill>
                            <a:schemeClr val="dk1"/>
                          </a:solidFill>
                          <a:effectLst/>
                          <a:latin typeface="+mn-lt"/>
                          <a:ea typeface="+mn-ea"/>
                          <a:cs typeface="+mn-cs"/>
                        </a:rPr>
                        <a:t>TATGAT</a:t>
                      </a:r>
                    </a:p>
                  </a:txBody>
                  <a:tcPr>
                    <a:noFill/>
                  </a:tcPr>
                </a:tc>
                <a:extLst>
                  <a:ext uri="{0D108BD9-81ED-4DB2-BD59-A6C34878D82A}">
                    <a16:rowId xmlns:a16="http://schemas.microsoft.com/office/drawing/2014/main" val="25126074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TATGTT</a:t>
                      </a:r>
                    </a:p>
                  </a:txBody>
                  <a:tcPr>
                    <a:noFill/>
                  </a:tcPr>
                </a:tc>
                <a:extLst>
                  <a:ext uri="{0D108BD9-81ED-4DB2-BD59-A6C34878D82A}">
                    <a16:rowId xmlns:a16="http://schemas.microsoft.com/office/drawing/2014/main" val="3575645539"/>
                  </a:ext>
                </a:extLst>
              </a:tr>
            </a:tbl>
          </a:graphicData>
        </a:graphic>
      </p:graphicFrame>
      <p:graphicFrame>
        <p:nvGraphicFramePr>
          <p:cNvPr id="7" name="Table 7">
            <a:extLst>
              <a:ext uri="{FF2B5EF4-FFF2-40B4-BE49-F238E27FC236}">
                <a16:creationId xmlns:a16="http://schemas.microsoft.com/office/drawing/2014/main" id="{3627E807-7B72-6746-8264-D6A927820A08}"/>
              </a:ext>
            </a:extLst>
          </p:cNvPr>
          <p:cNvGraphicFramePr>
            <a:graphicFrameLocks noGrp="1"/>
          </p:cNvGraphicFramePr>
          <p:nvPr>
            <p:extLst>
              <p:ext uri="{D42A27DB-BD31-4B8C-83A1-F6EECF244321}">
                <p14:modId xmlns:p14="http://schemas.microsoft.com/office/powerpoint/2010/main" val="1583328779"/>
              </p:ext>
            </p:extLst>
          </p:nvPr>
        </p:nvGraphicFramePr>
        <p:xfrm>
          <a:off x="2969086" y="4001294"/>
          <a:ext cx="8439397" cy="2225040"/>
        </p:xfrm>
        <a:graphic>
          <a:graphicData uri="http://schemas.openxmlformats.org/drawingml/2006/table">
            <a:tbl>
              <a:tblPr firstRow="1" bandRow="1">
                <a:tableStyleId>{5C22544A-7EE6-4342-B048-85BDC9FD1C3A}</a:tableStyleId>
              </a:tblPr>
              <a:tblGrid>
                <a:gridCol w="3170711">
                  <a:extLst>
                    <a:ext uri="{9D8B030D-6E8A-4147-A177-3AD203B41FA5}">
                      <a16:colId xmlns:a16="http://schemas.microsoft.com/office/drawing/2014/main" val="4221616142"/>
                    </a:ext>
                  </a:extLst>
                </a:gridCol>
                <a:gridCol w="3075710">
                  <a:extLst>
                    <a:ext uri="{9D8B030D-6E8A-4147-A177-3AD203B41FA5}">
                      <a16:colId xmlns:a16="http://schemas.microsoft.com/office/drawing/2014/main" val="2210609424"/>
                    </a:ext>
                  </a:extLst>
                </a:gridCol>
                <a:gridCol w="2192976">
                  <a:extLst>
                    <a:ext uri="{9D8B030D-6E8A-4147-A177-3AD203B41FA5}">
                      <a16:colId xmlns:a16="http://schemas.microsoft.com/office/drawing/2014/main" val="2584324027"/>
                    </a:ext>
                  </a:extLst>
                </a:gridCol>
              </a:tblGrid>
              <a:tr h="370840">
                <a:tc>
                  <a:txBody>
                    <a:bodyPr/>
                    <a:lstStyle/>
                    <a:p>
                      <a:pPr algn="ctr"/>
                      <a:r>
                        <a:rPr lang="en-QA" dirty="0"/>
                        <a:t>Possible Consensus Sequence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QA" dirty="0"/>
                        <a:t>Allowed # of Mismatches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QA" dirty="0"/>
                        <a:t># of Sites Identified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4123911681"/>
                  </a:ext>
                </a:extLst>
              </a:tr>
              <a:tr h="370840">
                <a:tc>
                  <a:txBody>
                    <a:bodyPr/>
                    <a:lstStyle/>
                    <a:p>
                      <a:pPr algn="ctr"/>
                      <a:r>
                        <a:rPr lang="en-US" dirty="0"/>
                        <a:t>TATAAT</a:t>
                      </a:r>
                      <a:endParaRPr lang="en-Q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7619783"/>
                  </a:ext>
                </a:extLst>
              </a:tr>
              <a:tr h="370840">
                <a:tc>
                  <a:txBody>
                    <a:bodyPr/>
                    <a:lstStyle/>
                    <a:p>
                      <a:pPr algn="ctr"/>
                      <a:r>
                        <a:rPr lang="en-US" dirty="0">
                          <a:solidFill>
                            <a:schemeClr val="tx1"/>
                          </a:solidFill>
                        </a:rPr>
                        <a:t>TATAAT</a:t>
                      </a:r>
                      <a:endParaRPr lang="en-Q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6260302"/>
                  </a:ext>
                </a:extLst>
              </a:tr>
              <a:tr h="370840">
                <a:tc>
                  <a:txBody>
                    <a:bodyPr/>
                    <a:lstStyle/>
                    <a:p>
                      <a:pPr algn="ctr"/>
                      <a:r>
                        <a:rPr lang="en-US" dirty="0">
                          <a:solidFill>
                            <a:schemeClr val="bg1"/>
                          </a:solidFill>
                        </a:rPr>
                        <a:t>TATAAT</a:t>
                      </a:r>
                      <a:endParaRPr lang="en-QA"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bg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bg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20353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TATRNT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QA" dirty="0">
                          <a:solidFill>
                            <a:schemeClr val="bg1"/>
                          </a:solidFill>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QA" dirty="0">
                          <a:solidFill>
                            <a:schemeClr val="bg1"/>
                          </a:solidFill>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050034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TATRNT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QA" dirty="0">
                          <a:solidFill>
                            <a:schemeClr val="bg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QA" dirty="0">
                          <a:solidFill>
                            <a:schemeClr val="bg1"/>
                          </a:solidFill>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2372942"/>
                  </a:ext>
                </a:extLst>
              </a:tr>
            </a:tbl>
          </a:graphicData>
        </a:graphic>
      </p:graphicFrame>
      <p:cxnSp>
        <p:nvCxnSpPr>
          <p:cNvPr id="6" name="Straight Arrow Connector 5">
            <a:extLst>
              <a:ext uri="{FF2B5EF4-FFF2-40B4-BE49-F238E27FC236}">
                <a16:creationId xmlns:a16="http://schemas.microsoft.com/office/drawing/2014/main" id="{10883495-310D-0F4B-AAAF-51389590F3D0}"/>
              </a:ext>
            </a:extLst>
          </p:cNvPr>
          <p:cNvCxnSpPr>
            <a:cxnSpLocks/>
          </p:cNvCxnSpPr>
          <p:nvPr/>
        </p:nvCxnSpPr>
        <p:spPr>
          <a:xfrm flipH="1" flipV="1">
            <a:off x="2360184" y="4534930"/>
            <a:ext cx="608902" cy="3954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1FF38F2-2BE7-B54A-B0E4-BA9B444A3157}"/>
              </a:ext>
            </a:extLst>
          </p:cNvPr>
          <p:cNvCxnSpPr>
            <a:cxnSpLocks/>
          </p:cNvCxnSpPr>
          <p:nvPr/>
        </p:nvCxnSpPr>
        <p:spPr>
          <a:xfrm flipH="1">
            <a:off x="2360184" y="4930346"/>
            <a:ext cx="60890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Table 4">
            <a:extLst>
              <a:ext uri="{FF2B5EF4-FFF2-40B4-BE49-F238E27FC236}">
                <a16:creationId xmlns:a16="http://schemas.microsoft.com/office/drawing/2014/main" id="{56BB6B72-1EB1-2D46-A2E1-49A975B12A47}"/>
              </a:ext>
            </a:extLst>
          </p:cNvPr>
          <p:cNvGraphicFramePr>
            <a:graphicFrameLocks noGrp="1"/>
          </p:cNvGraphicFramePr>
          <p:nvPr>
            <p:extLst>
              <p:ext uri="{D42A27DB-BD31-4B8C-83A1-F6EECF244321}">
                <p14:modId xmlns:p14="http://schemas.microsoft.com/office/powerpoint/2010/main" val="1887506141"/>
              </p:ext>
            </p:extLst>
          </p:nvPr>
        </p:nvGraphicFramePr>
        <p:xfrm>
          <a:off x="1447103" y="4001294"/>
          <a:ext cx="913080" cy="2225040"/>
        </p:xfrm>
        <a:graphic>
          <a:graphicData uri="http://schemas.openxmlformats.org/drawingml/2006/table">
            <a:tbl>
              <a:tblPr firstRow="1" bandRow="1">
                <a:tableStyleId>{5C22544A-7EE6-4342-B048-85BDC9FD1C3A}</a:tableStyleId>
              </a:tblPr>
              <a:tblGrid>
                <a:gridCol w="913080">
                  <a:extLst>
                    <a:ext uri="{9D8B030D-6E8A-4147-A177-3AD203B41FA5}">
                      <a16:colId xmlns:a16="http://schemas.microsoft.com/office/drawing/2014/main" val="134772785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dk1"/>
                          </a:solidFill>
                          <a:effectLst/>
                          <a:latin typeface="+mn-lt"/>
                          <a:ea typeface="+mn-ea"/>
                          <a:cs typeface="+mn-cs"/>
                        </a:rPr>
                        <a:t>TACGAT</a:t>
                      </a:r>
                    </a:p>
                  </a:txBody>
                  <a:tcPr>
                    <a:noFill/>
                  </a:tcPr>
                </a:tc>
                <a:extLst>
                  <a:ext uri="{0D108BD9-81ED-4DB2-BD59-A6C34878D82A}">
                    <a16:rowId xmlns:a16="http://schemas.microsoft.com/office/drawing/2014/main" val="399077407"/>
                  </a:ext>
                </a:extLst>
              </a:tr>
              <a:tr h="370840">
                <a:tc>
                  <a:txBody>
                    <a:bodyPr/>
                    <a:lstStyle/>
                    <a:p>
                      <a:r>
                        <a:rPr lang="en-US" sz="1800" kern="1200" dirty="0">
                          <a:solidFill>
                            <a:srgbClr val="FF0000"/>
                          </a:solidFill>
                          <a:effectLst/>
                          <a:latin typeface="+mn-lt"/>
                          <a:ea typeface="+mn-ea"/>
                          <a:cs typeface="+mn-cs"/>
                        </a:rPr>
                        <a:t>TATAAT</a:t>
                      </a:r>
                    </a:p>
                  </a:txBody>
                  <a:tcPr>
                    <a:noFill/>
                  </a:tcPr>
                </a:tc>
                <a:extLst>
                  <a:ext uri="{0D108BD9-81ED-4DB2-BD59-A6C34878D82A}">
                    <a16:rowId xmlns:a16="http://schemas.microsoft.com/office/drawing/2014/main" val="325541251"/>
                  </a:ext>
                </a:extLst>
              </a:tr>
              <a:tr h="370840">
                <a:tc>
                  <a:txBody>
                    <a:bodyPr/>
                    <a:lstStyle/>
                    <a:p>
                      <a:r>
                        <a:rPr lang="en-US" sz="1800" kern="1200" dirty="0">
                          <a:solidFill>
                            <a:srgbClr val="FF0000"/>
                          </a:solidFill>
                          <a:effectLst/>
                          <a:latin typeface="+mn-lt"/>
                          <a:ea typeface="+mn-ea"/>
                          <a:cs typeface="+mn-cs"/>
                        </a:rPr>
                        <a:t>TATAAT</a:t>
                      </a:r>
                    </a:p>
                  </a:txBody>
                  <a:tcPr>
                    <a:noFill/>
                  </a:tcPr>
                </a:tc>
                <a:extLst>
                  <a:ext uri="{0D108BD9-81ED-4DB2-BD59-A6C34878D82A}">
                    <a16:rowId xmlns:a16="http://schemas.microsoft.com/office/drawing/2014/main" val="2033328747"/>
                  </a:ext>
                </a:extLst>
              </a:tr>
              <a:tr h="370840">
                <a:tc>
                  <a:txBody>
                    <a:bodyPr/>
                    <a:lstStyle/>
                    <a:p>
                      <a:r>
                        <a:rPr lang="en-US" sz="1800" kern="1200" dirty="0">
                          <a:solidFill>
                            <a:schemeClr val="dk1"/>
                          </a:solidFill>
                          <a:effectLst/>
                          <a:latin typeface="+mn-lt"/>
                          <a:ea typeface="+mn-ea"/>
                          <a:cs typeface="+mn-cs"/>
                        </a:rPr>
                        <a:t>GATACT</a:t>
                      </a:r>
                    </a:p>
                  </a:txBody>
                  <a:tcPr>
                    <a:noFill/>
                  </a:tcPr>
                </a:tc>
                <a:extLst>
                  <a:ext uri="{0D108BD9-81ED-4DB2-BD59-A6C34878D82A}">
                    <a16:rowId xmlns:a16="http://schemas.microsoft.com/office/drawing/2014/main" val="1331417021"/>
                  </a:ext>
                </a:extLst>
              </a:tr>
              <a:tr h="370840">
                <a:tc>
                  <a:txBody>
                    <a:bodyPr/>
                    <a:lstStyle/>
                    <a:p>
                      <a:r>
                        <a:rPr lang="en-US" sz="1800" kern="1200" dirty="0">
                          <a:solidFill>
                            <a:srgbClr val="FF0000"/>
                          </a:solidFill>
                          <a:effectLst/>
                          <a:latin typeface="+mn-lt"/>
                          <a:ea typeface="+mn-ea"/>
                          <a:cs typeface="+mn-cs"/>
                        </a:rPr>
                        <a:t>TATGAT</a:t>
                      </a:r>
                    </a:p>
                  </a:txBody>
                  <a:tcPr>
                    <a:noFill/>
                  </a:tcPr>
                </a:tc>
                <a:extLst>
                  <a:ext uri="{0D108BD9-81ED-4DB2-BD59-A6C34878D82A}">
                    <a16:rowId xmlns:a16="http://schemas.microsoft.com/office/drawing/2014/main" val="25126074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TATGTT</a:t>
                      </a:r>
                    </a:p>
                  </a:txBody>
                  <a:tcPr>
                    <a:noFill/>
                  </a:tcPr>
                </a:tc>
                <a:extLst>
                  <a:ext uri="{0D108BD9-81ED-4DB2-BD59-A6C34878D82A}">
                    <a16:rowId xmlns:a16="http://schemas.microsoft.com/office/drawing/2014/main" val="3575645539"/>
                  </a:ext>
                </a:extLst>
              </a:tr>
            </a:tbl>
          </a:graphicData>
        </a:graphic>
      </p:graphicFrame>
      <p:cxnSp>
        <p:nvCxnSpPr>
          <p:cNvPr id="11" name="Straight Arrow Connector 10">
            <a:extLst>
              <a:ext uri="{FF2B5EF4-FFF2-40B4-BE49-F238E27FC236}">
                <a16:creationId xmlns:a16="http://schemas.microsoft.com/office/drawing/2014/main" id="{85998FA2-F12C-814E-B51A-4DDC1C9A7BFD}"/>
              </a:ext>
            </a:extLst>
          </p:cNvPr>
          <p:cNvCxnSpPr>
            <a:cxnSpLocks/>
          </p:cNvCxnSpPr>
          <p:nvPr/>
        </p:nvCxnSpPr>
        <p:spPr>
          <a:xfrm flipH="1">
            <a:off x="2360184" y="4930346"/>
            <a:ext cx="608902" cy="7290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81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7E268-789D-6341-88F0-21D5AD71104C}"/>
              </a:ext>
            </a:extLst>
          </p:cNvPr>
          <p:cNvSpPr>
            <a:spLocks noGrp="1"/>
          </p:cNvSpPr>
          <p:nvPr>
            <p:ph type="title"/>
          </p:nvPr>
        </p:nvSpPr>
        <p:spPr/>
        <p:txBody>
          <a:bodyPr/>
          <a:lstStyle/>
          <a:p>
            <a:pPr algn="ctr"/>
            <a:r>
              <a:rPr lang="en-QA" dirty="0"/>
              <a:t>Consensus Sequences</a:t>
            </a:r>
          </a:p>
        </p:txBody>
      </p:sp>
      <p:sp>
        <p:nvSpPr>
          <p:cNvPr id="3" name="Content Placeholder 2">
            <a:extLst>
              <a:ext uri="{FF2B5EF4-FFF2-40B4-BE49-F238E27FC236}">
                <a16:creationId xmlns:a16="http://schemas.microsoft.com/office/drawing/2014/main" id="{A58806F5-839C-B149-A94F-05998FE95EFE}"/>
              </a:ext>
            </a:extLst>
          </p:cNvPr>
          <p:cNvSpPr>
            <a:spLocks noGrp="1"/>
          </p:cNvSpPr>
          <p:nvPr>
            <p:ph idx="1"/>
          </p:nvPr>
        </p:nvSpPr>
        <p:spPr/>
        <p:txBody>
          <a:bodyPr>
            <a:normAutofit/>
          </a:bodyPr>
          <a:lstStyle/>
          <a:p>
            <a:r>
              <a:rPr lang="en-US" dirty="0"/>
              <a:t>But, how can consensus sequences be obtained?</a:t>
            </a:r>
          </a:p>
          <a:p>
            <a:pPr lvl="1"/>
            <a:r>
              <a:rPr lang="en-US" dirty="0"/>
              <a:t>By aligning all known examples of a certain recognition site</a:t>
            </a:r>
          </a:p>
          <a:p>
            <a:pPr lvl="1"/>
            <a:endParaRPr lang="en-US" dirty="0"/>
          </a:p>
          <a:p>
            <a:r>
              <a:rPr lang="en-US" dirty="0"/>
              <a:t>E.g., Consider the following 6 </a:t>
            </a:r>
            <a:r>
              <a:rPr lang="en-US" dirty="0" err="1"/>
              <a:t>Pribnow</a:t>
            </a:r>
            <a:r>
              <a:rPr lang="en-US" dirty="0"/>
              <a:t> sequences, which are essential parts of promoters on DNA for transcription to occur in bacteria</a:t>
            </a:r>
          </a:p>
        </p:txBody>
      </p:sp>
      <p:graphicFrame>
        <p:nvGraphicFramePr>
          <p:cNvPr id="4" name="Table 4">
            <a:extLst>
              <a:ext uri="{FF2B5EF4-FFF2-40B4-BE49-F238E27FC236}">
                <a16:creationId xmlns:a16="http://schemas.microsoft.com/office/drawing/2014/main" id="{219130BE-C6EA-FD4D-86D3-19ECF7B53A72}"/>
              </a:ext>
            </a:extLst>
          </p:cNvPr>
          <p:cNvGraphicFramePr>
            <a:graphicFrameLocks noGrp="1"/>
          </p:cNvGraphicFramePr>
          <p:nvPr/>
        </p:nvGraphicFramePr>
        <p:xfrm>
          <a:off x="1447103" y="4001294"/>
          <a:ext cx="913080" cy="2225040"/>
        </p:xfrm>
        <a:graphic>
          <a:graphicData uri="http://schemas.openxmlformats.org/drawingml/2006/table">
            <a:tbl>
              <a:tblPr firstRow="1" bandRow="1">
                <a:tableStyleId>{5C22544A-7EE6-4342-B048-85BDC9FD1C3A}</a:tableStyleId>
              </a:tblPr>
              <a:tblGrid>
                <a:gridCol w="913080">
                  <a:extLst>
                    <a:ext uri="{9D8B030D-6E8A-4147-A177-3AD203B41FA5}">
                      <a16:colId xmlns:a16="http://schemas.microsoft.com/office/drawing/2014/main" val="134772785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dk1"/>
                          </a:solidFill>
                          <a:effectLst/>
                          <a:latin typeface="+mn-lt"/>
                          <a:ea typeface="+mn-ea"/>
                          <a:cs typeface="+mn-cs"/>
                        </a:rPr>
                        <a:t>TACGAT</a:t>
                      </a:r>
                    </a:p>
                  </a:txBody>
                  <a:tcPr>
                    <a:noFill/>
                  </a:tcPr>
                </a:tc>
                <a:extLst>
                  <a:ext uri="{0D108BD9-81ED-4DB2-BD59-A6C34878D82A}">
                    <a16:rowId xmlns:a16="http://schemas.microsoft.com/office/drawing/2014/main" val="399077407"/>
                  </a:ext>
                </a:extLst>
              </a:tr>
              <a:tr h="370840">
                <a:tc>
                  <a:txBody>
                    <a:bodyPr/>
                    <a:lstStyle/>
                    <a:p>
                      <a:r>
                        <a:rPr lang="en-US" sz="1800" kern="1200" dirty="0">
                          <a:solidFill>
                            <a:schemeClr val="dk1"/>
                          </a:solidFill>
                          <a:effectLst/>
                          <a:latin typeface="+mn-lt"/>
                          <a:ea typeface="+mn-ea"/>
                          <a:cs typeface="+mn-cs"/>
                        </a:rPr>
                        <a:t>TATAAT</a:t>
                      </a:r>
                    </a:p>
                  </a:txBody>
                  <a:tcPr>
                    <a:noFill/>
                  </a:tcPr>
                </a:tc>
                <a:extLst>
                  <a:ext uri="{0D108BD9-81ED-4DB2-BD59-A6C34878D82A}">
                    <a16:rowId xmlns:a16="http://schemas.microsoft.com/office/drawing/2014/main" val="325541251"/>
                  </a:ext>
                </a:extLst>
              </a:tr>
              <a:tr h="370840">
                <a:tc>
                  <a:txBody>
                    <a:bodyPr/>
                    <a:lstStyle/>
                    <a:p>
                      <a:r>
                        <a:rPr lang="en-US" sz="1800" kern="1200" dirty="0">
                          <a:solidFill>
                            <a:schemeClr val="dk1"/>
                          </a:solidFill>
                          <a:effectLst/>
                          <a:latin typeface="+mn-lt"/>
                          <a:ea typeface="+mn-ea"/>
                          <a:cs typeface="+mn-cs"/>
                        </a:rPr>
                        <a:t>TATAAT</a:t>
                      </a:r>
                    </a:p>
                  </a:txBody>
                  <a:tcPr>
                    <a:noFill/>
                  </a:tcPr>
                </a:tc>
                <a:extLst>
                  <a:ext uri="{0D108BD9-81ED-4DB2-BD59-A6C34878D82A}">
                    <a16:rowId xmlns:a16="http://schemas.microsoft.com/office/drawing/2014/main" val="2033328747"/>
                  </a:ext>
                </a:extLst>
              </a:tr>
              <a:tr h="370840">
                <a:tc>
                  <a:txBody>
                    <a:bodyPr/>
                    <a:lstStyle/>
                    <a:p>
                      <a:r>
                        <a:rPr lang="en-US" sz="1800" kern="1200" dirty="0">
                          <a:solidFill>
                            <a:schemeClr val="dk1"/>
                          </a:solidFill>
                          <a:effectLst/>
                          <a:latin typeface="+mn-lt"/>
                          <a:ea typeface="+mn-ea"/>
                          <a:cs typeface="+mn-cs"/>
                        </a:rPr>
                        <a:t>GATACT</a:t>
                      </a:r>
                    </a:p>
                  </a:txBody>
                  <a:tcPr>
                    <a:noFill/>
                  </a:tcPr>
                </a:tc>
                <a:extLst>
                  <a:ext uri="{0D108BD9-81ED-4DB2-BD59-A6C34878D82A}">
                    <a16:rowId xmlns:a16="http://schemas.microsoft.com/office/drawing/2014/main" val="1331417021"/>
                  </a:ext>
                </a:extLst>
              </a:tr>
              <a:tr h="370840">
                <a:tc>
                  <a:txBody>
                    <a:bodyPr/>
                    <a:lstStyle/>
                    <a:p>
                      <a:r>
                        <a:rPr lang="en-US" sz="1800" kern="1200" dirty="0">
                          <a:solidFill>
                            <a:schemeClr val="dk1"/>
                          </a:solidFill>
                          <a:effectLst/>
                          <a:latin typeface="+mn-lt"/>
                          <a:ea typeface="+mn-ea"/>
                          <a:cs typeface="+mn-cs"/>
                        </a:rPr>
                        <a:t>TATGAT</a:t>
                      </a:r>
                    </a:p>
                  </a:txBody>
                  <a:tcPr>
                    <a:noFill/>
                  </a:tcPr>
                </a:tc>
                <a:extLst>
                  <a:ext uri="{0D108BD9-81ED-4DB2-BD59-A6C34878D82A}">
                    <a16:rowId xmlns:a16="http://schemas.microsoft.com/office/drawing/2014/main" val="25126074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TATGTT</a:t>
                      </a:r>
                    </a:p>
                  </a:txBody>
                  <a:tcPr>
                    <a:noFill/>
                  </a:tcPr>
                </a:tc>
                <a:extLst>
                  <a:ext uri="{0D108BD9-81ED-4DB2-BD59-A6C34878D82A}">
                    <a16:rowId xmlns:a16="http://schemas.microsoft.com/office/drawing/2014/main" val="3575645539"/>
                  </a:ext>
                </a:extLst>
              </a:tr>
            </a:tbl>
          </a:graphicData>
        </a:graphic>
      </p:graphicFrame>
      <p:graphicFrame>
        <p:nvGraphicFramePr>
          <p:cNvPr id="7" name="Table 7">
            <a:extLst>
              <a:ext uri="{FF2B5EF4-FFF2-40B4-BE49-F238E27FC236}">
                <a16:creationId xmlns:a16="http://schemas.microsoft.com/office/drawing/2014/main" id="{3627E807-7B72-6746-8264-D6A927820A08}"/>
              </a:ext>
            </a:extLst>
          </p:cNvPr>
          <p:cNvGraphicFramePr>
            <a:graphicFrameLocks noGrp="1"/>
          </p:cNvGraphicFramePr>
          <p:nvPr>
            <p:extLst>
              <p:ext uri="{D42A27DB-BD31-4B8C-83A1-F6EECF244321}">
                <p14:modId xmlns:p14="http://schemas.microsoft.com/office/powerpoint/2010/main" val="764093385"/>
              </p:ext>
            </p:extLst>
          </p:nvPr>
        </p:nvGraphicFramePr>
        <p:xfrm>
          <a:off x="2969086" y="4001294"/>
          <a:ext cx="8439397" cy="2225040"/>
        </p:xfrm>
        <a:graphic>
          <a:graphicData uri="http://schemas.openxmlformats.org/drawingml/2006/table">
            <a:tbl>
              <a:tblPr firstRow="1" bandRow="1">
                <a:tableStyleId>{5C22544A-7EE6-4342-B048-85BDC9FD1C3A}</a:tableStyleId>
              </a:tblPr>
              <a:tblGrid>
                <a:gridCol w="3170711">
                  <a:extLst>
                    <a:ext uri="{9D8B030D-6E8A-4147-A177-3AD203B41FA5}">
                      <a16:colId xmlns:a16="http://schemas.microsoft.com/office/drawing/2014/main" val="4221616142"/>
                    </a:ext>
                  </a:extLst>
                </a:gridCol>
                <a:gridCol w="3075710">
                  <a:extLst>
                    <a:ext uri="{9D8B030D-6E8A-4147-A177-3AD203B41FA5}">
                      <a16:colId xmlns:a16="http://schemas.microsoft.com/office/drawing/2014/main" val="2210609424"/>
                    </a:ext>
                  </a:extLst>
                </a:gridCol>
                <a:gridCol w="2192976">
                  <a:extLst>
                    <a:ext uri="{9D8B030D-6E8A-4147-A177-3AD203B41FA5}">
                      <a16:colId xmlns:a16="http://schemas.microsoft.com/office/drawing/2014/main" val="2584324027"/>
                    </a:ext>
                  </a:extLst>
                </a:gridCol>
              </a:tblGrid>
              <a:tr h="370840">
                <a:tc>
                  <a:txBody>
                    <a:bodyPr/>
                    <a:lstStyle/>
                    <a:p>
                      <a:pPr algn="ctr"/>
                      <a:r>
                        <a:rPr lang="en-QA" dirty="0"/>
                        <a:t>Possible Consensus Sequence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QA" dirty="0"/>
                        <a:t>Allowed # of Mismatches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QA" dirty="0"/>
                        <a:t># of Sites Identified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4123911681"/>
                  </a:ext>
                </a:extLst>
              </a:tr>
              <a:tr h="370840">
                <a:tc>
                  <a:txBody>
                    <a:bodyPr/>
                    <a:lstStyle/>
                    <a:p>
                      <a:pPr algn="ctr"/>
                      <a:r>
                        <a:rPr lang="en-US" dirty="0"/>
                        <a:t>TATAAT</a:t>
                      </a:r>
                      <a:endParaRPr lang="en-Q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7619783"/>
                  </a:ext>
                </a:extLst>
              </a:tr>
              <a:tr h="370840">
                <a:tc>
                  <a:txBody>
                    <a:bodyPr/>
                    <a:lstStyle/>
                    <a:p>
                      <a:pPr algn="ctr"/>
                      <a:r>
                        <a:rPr lang="en-US" dirty="0">
                          <a:solidFill>
                            <a:schemeClr val="tx1"/>
                          </a:solidFill>
                        </a:rPr>
                        <a:t>TATAAT</a:t>
                      </a:r>
                      <a:endParaRPr lang="en-Q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6260302"/>
                  </a:ext>
                </a:extLst>
              </a:tr>
              <a:tr h="370840">
                <a:tc>
                  <a:txBody>
                    <a:bodyPr/>
                    <a:lstStyle/>
                    <a:p>
                      <a:pPr algn="ctr"/>
                      <a:r>
                        <a:rPr lang="en-US" dirty="0">
                          <a:solidFill>
                            <a:schemeClr val="tx1"/>
                          </a:solidFill>
                        </a:rPr>
                        <a:t>TATAAT</a:t>
                      </a:r>
                      <a:endParaRPr lang="en-Q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20353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TATRNT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QA" dirty="0">
                          <a:solidFill>
                            <a:schemeClr val="bg1"/>
                          </a:solidFill>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QA" dirty="0">
                          <a:solidFill>
                            <a:schemeClr val="bg1"/>
                          </a:solidFill>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050034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TATRNT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QA" dirty="0">
                          <a:solidFill>
                            <a:schemeClr val="bg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QA" dirty="0">
                          <a:solidFill>
                            <a:schemeClr val="bg1"/>
                          </a:solidFill>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2372942"/>
                  </a:ext>
                </a:extLst>
              </a:tr>
            </a:tbl>
          </a:graphicData>
        </a:graphic>
      </p:graphicFrame>
      <p:cxnSp>
        <p:nvCxnSpPr>
          <p:cNvPr id="6" name="Straight Arrow Connector 5">
            <a:extLst>
              <a:ext uri="{FF2B5EF4-FFF2-40B4-BE49-F238E27FC236}">
                <a16:creationId xmlns:a16="http://schemas.microsoft.com/office/drawing/2014/main" id="{10883495-310D-0F4B-AAAF-51389590F3D0}"/>
              </a:ext>
            </a:extLst>
          </p:cNvPr>
          <p:cNvCxnSpPr>
            <a:cxnSpLocks/>
          </p:cNvCxnSpPr>
          <p:nvPr/>
        </p:nvCxnSpPr>
        <p:spPr>
          <a:xfrm flipH="1" flipV="1">
            <a:off x="2360184" y="4534930"/>
            <a:ext cx="608902" cy="7661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1FF38F2-2BE7-B54A-B0E4-BA9B444A3157}"/>
              </a:ext>
            </a:extLst>
          </p:cNvPr>
          <p:cNvCxnSpPr>
            <a:cxnSpLocks/>
          </p:cNvCxnSpPr>
          <p:nvPr/>
        </p:nvCxnSpPr>
        <p:spPr>
          <a:xfrm flipH="1" flipV="1">
            <a:off x="2360184" y="4930346"/>
            <a:ext cx="608902" cy="3707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Table 4">
            <a:extLst>
              <a:ext uri="{FF2B5EF4-FFF2-40B4-BE49-F238E27FC236}">
                <a16:creationId xmlns:a16="http://schemas.microsoft.com/office/drawing/2014/main" id="{56BB6B72-1EB1-2D46-A2E1-49A975B12A47}"/>
              </a:ext>
            </a:extLst>
          </p:cNvPr>
          <p:cNvGraphicFramePr>
            <a:graphicFrameLocks noGrp="1"/>
          </p:cNvGraphicFramePr>
          <p:nvPr>
            <p:extLst>
              <p:ext uri="{D42A27DB-BD31-4B8C-83A1-F6EECF244321}">
                <p14:modId xmlns:p14="http://schemas.microsoft.com/office/powerpoint/2010/main" val="2870308202"/>
              </p:ext>
            </p:extLst>
          </p:nvPr>
        </p:nvGraphicFramePr>
        <p:xfrm>
          <a:off x="1447103" y="4001294"/>
          <a:ext cx="913080" cy="2225040"/>
        </p:xfrm>
        <a:graphic>
          <a:graphicData uri="http://schemas.openxmlformats.org/drawingml/2006/table">
            <a:tbl>
              <a:tblPr firstRow="1" bandRow="1">
                <a:tableStyleId>{5C22544A-7EE6-4342-B048-85BDC9FD1C3A}</a:tableStyleId>
              </a:tblPr>
              <a:tblGrid>
                <a:gridCol w="913080">
                  <a:extLst>
                    <a:ext uri="{9D8B030D-6E8A-4147-A177-3AD203B41FA5}">
                      <a16:colId xmlns:a16="http://schemas.microsoft.com/office/drawing/2014/main" val="134772785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FF0000"/>
                          </a:solidFill>
                          <a:effectLst/>
                          <a:latin typeface="+mn-lt"/>
                          <a:ea typeface="+mn-ea"/>
                          <a:cs typeface="+mn-cs"/>
                        </a:rPr>
                        <a:t>TACGAT</a:t>
                      </a:r>
                    </a:p>
                  </a:txBody>
                  <a:tcPr>
                    <a:noFill/>
                  </a:tcPr>
                </a:tc>
                <a:extLst>
                  <a:ext uri="{0D108BD9-81ED-4DB2-BD59-A6C34878D82A}">
                    <a16:rowId xmlns:a16="http://schemas.microsoft.com/office/drawing/2014/main" val="399077407"/>
                  </a:ext>
                </a:extLst>
              </a:tr>
              <a:tr h="370840">
                <a:tc>
                  <a:txBody>
                    <a:bodyPr/>
                    <a:lstStyle/>
                    <a:p>
                      <a:r>
                        <a:rPr lang="en-US" sz="1800" kern="1200" dirty="0">
                          <a:solidFill>
                            <a:srgbClr val="FF0000"/>
                          </a:solidFill>
                          <a:effectLst/>
                          <a:latin typeface="+mn-lt"/>
                          <a:ea typeface="+mn-ea"/>
                          <a:cs typeface="+mn-cs"/>
                        </a:rPr>
                        <a:t>TATAAT</a:t>
                      </a:r>
                    </a:p>
                  </a:txBody>
                  <a:tcPr>
                    <a:noFill/>
                  </a:tcPr>
                </a:tc>
                <a:extLst>
                  <a:ext uri="{0D108BD9-81ED-4DB2-BD59-A6C34878D82A}">
                    <a16:rowId xmlns:a16="http://schemas.microsoft.com/office/drawing/2014/main" val="325541251"/>
                  </a:ext>
                </a:extLst>
              </a:tr>
              <a:tr h="370840">
                <a:tc>
                  <a:txBody>
                    <a:bodyPr/>
                    <a:lstStyle/>
                    <a:p>
                      <a:r>
                        <a:rPr lang="en-US" sz="1800" kern="1200" dirty="0">
                          <a:solidFill>
                            <a:srgbClr val="FF0000"/>
                          </a:solidFill>
                          <a:effectLst/>
                          <a:latin typeface="+mn-lt"/>
                          <a:ea typeface="+mn-ea"/>
                          <a:cs typeface="+mn-cs"/>
                        </a:rPr>
                        <a:t>TATAAT</a:t>
                      </a:r>
                    </a:p>
                  </a:txBody>
                  <a:tcPr>
                    <a:noFill/>
                  </a:tcPr>
                </a:tc>
                <a:extLst>
                  <a:ext uri="{0D108BD9-81ED-4DB2-BD59-A6C34878D82A}">
                    <a16:rowId xmlns:a16="http://schemas.microsoft.com/office/drawing/2014/main" val="2033328747"/>
                  </a:ext>
                </a:extLst>
              </a:tr>
              <a:tr h="370840">
                <a:tc>
                  <a:txBody>
                    <a:bodyPr/>
                    <a:lstStyle/>
                    <a:p>
                      <a:r>
                        <a:rPr lang="en-US" sz="1800" kern="1200" dirty="0">
                          <a:solidFill>
                            <a:srgbClr val="FF0000"/>
                          </a:solidFill>
                          <a:effectLst/>
                          <a:latin typeface="+mn-lt"/>
                          <a:ea typeface="+mn-ea"/>
                          <a:cs typeface="+mn-cs"/>
                        </a:rPr>
                        <a:t>GATACT</a:t>
                      </a:r>
                    </a:p>
                  </a:txBody>
                  <a:tcPr>
                    <a:noFill/>
                  </a:tcPr>
                </a:tc>
                <a:extLst>
                  <a:ext uri="{0D108BD9-81ED-4DB2-BD59-A6C34878D82A}">
                    <a16:rowId xmlns:a16="http://schemas.microsoft.com/office/drawing/2014/main" val="1331417021"/>
                  </a:ext>
                </a:extLst>
              </a:tr>
              <a:tr h="370840">
                <a:tc>
                  <a:txBody>
                    <a:bodyPr/>
                    <a:lstStyle/>
                    <a:p>
                      <a:r>
                        <a:rPr lang="en-US" sz="1800" kern="1200" dirty="0">
                          <a:solidFill>
                            <a:srgbClr val="FF0000"/>
                          </a:solidFill>
                          <a:effectLst/>
                          <a:latin typeface="+mn-lt"/>
                          <a:ea typeface="+mn-ea"/>
                          <a:cs typeface="+mn-cs"/>
                        </a:rPr>
                        <a:t>TATGAT</a:t>
                      </a:r>
                    </a:p>
                  </a:txBody>
                  <a:tcPr>
                    <a:noFill/>
                  </a:tcPr>
                </a:tc>
                <a:extLst>
                  <a:ext uri="{0D108BD9-81ED-4DB2-BD59-A6C34878D82A}">
                    <a16:rowId xmlns:a16="http://schemas.microsoft.com/office/drawing/2014/main" val="25126074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0000"/>
                          </a:solidFill>
                          <a:effectLst/>
                          <a:latin typeface="+mn-lt"/>
                          <a:ea typeface="+mn-ea"/>
                          <a:cs typeface="+mn-cs"/>
                        </a:rPr>
                        <a:t>TATGTT</a:t>
                      </a:r>
                    </a:p>
                  </a:txBody>
                  <a:tcPr>
                    <a:noFill/>
                  </a:tcPr>
                </a:tc>
                <a:extLst>
                  <a:ext uri="{0D108BD9-81ED-4DB2-BD59-A6C34878D82A}">
                    <a16:rowId xmlns:a16="http://schemas.microsoft.com/office/drawing/2014/main" val="3575645539"/>
                  </a:ext>
                </a:extLst>
              </a:tr>
            </a:tbl>
          </a:graphicData>
        </a:graphic>
      </p:graphicFrame>
      <p:cxnSp>
        <p:nvCxnSpPr>
          <p:cNvPr id="11" name="Straight Arrow Connector 10">
            <a:extLst>
              <a:ext uri="{FF2B5EF4-FFF2-40B4-BE49-F238E27FC236}">
                <a16:creationId xmlns:a16="http://schemas.microsoft.com/office/drawing/2014/main" id="{85998FA2-F12C-814E-B51A-4DDC1C9A7BFD}"/>
              </a:ext>
            </a:extLst>
          </p:cNvPr>
          <p:cNvCxnSpPr>
            <a:cxnSpLocks/>
          </p:cNvCxnSpPr>
          <p:nvPr/>
        </p:nvCxnSpPr>
        <p:spPr>
          <a:xfrm flipH="1">
            <a:off x="2360184" y="5301049"/>
            <a:ext cx="608902" cy="35834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31FC30B-CA5C-964C-B8A2-D7AE5EDEF876}"/>
              </a:ext>
            </a:extLst>
          </p:cNvPr>
          <p:cNvCxnSpPr>
            <a:cxnSpLocks/>
          </p:cNvCxnSpPr>
          <p:nvPr/>
        </p:nvCxnSpPr>
        <p:spPr>
          <a:xfrm flipH="1" flipV="1">
            <a:off x="2360183" y="4176584"/>
            <a:ext cx="608903" cy="112446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58ECA5C-1731-EA49-A0DE-7A8D4A768482}"/>
              </a:ext>
            </a:extLst>
          </p:cNvPr>
          <p:cNvCxnSpPr>
            <a:cxnSpLocks/>
          </p:cNvCxnSpPr>
          <p:nvPr/>
        </p:nvCxnSpPr>
        <p:spPr>
          <a:xfrm flipH="1">
            <a:off x="2360183" y="5301049"/>
            <a:ext cx="608903"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2266D87-B72B-F24F-8F70-B2204E2344F1}"/>
              </a:ext>
            </a:extLst>
          </p:cNvPr>
          <p:cNvCxnSpPr>
            <a:cxnSpLocks/>
          </p:cNvCxnSpPr>
          <p:nvPr/>
        </p:nvCxnSpPr>
        <p:spPr>
          <a:xfrm flipH="1">
            <a:off x="2360183" y="5301049"/>
            <a:ext cx="608903" cy="7414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14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7E268-789D-6341-88F0-21D5AD71104C}"/>
              </a:ext>
            </a:extLst>
          </p:cNvPr>
          <p:cNvSpPr>
            <a:spLocks noGrp="1"/>
          </p:cNvSpPr>
          <p:nvPr>
            <p:ph type="title"/>
          </p:nvPr>
        </p:nvSpPr>
        <p:spPr/>
        <p:txBody>
          <a:bodyPr/>
          <a:lstStyle/>
          <a:p>
            <a:pPr algn="ctr"/>
            <a:r>
              <a:rPr lang="en-QA" dirty="0"/>
              <a:t>Position </a:t>
            </a:r>
            <a:r>
              <a:rPr lang="en-US" dirty="0"/>
              <a:t>Weight Matrix</a:t>
            </a:r>
            <a:endParaRPr lang="en-QA" dirty="0"/>
          </a:p>
        </p:txBody>
      </p:sp>
      <p:sp>
        <p:nvSpPr>
          <p:cNvPr id="3" name="Content Placeholder 2">
            <a:extLst>
              <a:ext uri="{FF2B5EF4-FFF2-40B4-BE49-F238E27FC236}">
                <a16:creationId xmlns:a16="http://schemas.microsoft.com/office/drawing/2014/main" id="{A58806F5-839C-B149-A94F-05998FE95EFE}"/>
              </a:ext>
            </a:extLst>
          </p:cNvPr>
          <p:cNvSpPr>
            <a:spLocks noGrp="1"/>
          </p:cNvSpPr>
          <p:nvPr>
            <p:ph idx="1"/>
          </p:nvPr>
        </p:nvSpPr>
        <p:spPr>
          <a:xfrm>
            <a:off x="838199" y="1825625"/>
            <a:ext cx="10944829" cy="4351338"/>
          </a:xfrm>
        </p:spPr>
        <p:txBody>
          <a:bodyPr>
            <a:normAutofit/>
          </a:bodyPr>
          <a:lstStyle/>
          <a:p>
            <a:r>
              <a:rPr lang="en-US" dirty="0"/>
              <a:t>It is easy to find a consensus sequence that identifies a collection of sites, but it is not so straightforward to find one that is optimal for </a:t>
            </a:r>
            <a:r>
              <a:rPr lang="en-US" i="1" dirty="0"/>
              <a:t>predicting</a:t>
            </a:r>
            <a:r>
              <a:rPr lang="en-US" dirty="0"/>
              <a:t> the occurrence of new sites</a:t>
            </a:r>
          </a:p>
          <a:p>
            <a:endParaRPr lang="en-US" dirty="0"/>
          </a:p>
          <a:p>
            <a:r>
              <a:rPr lang="en-US" dirty="0"/>
              <a:t>An alternative to consensus sequences is a </a:t>
            </a:r>
            <a:r>
              <a:rPr lang="en-US" i="1" dirty="0">
                <a:solidFill>
                  <a:srgbClr val="00B0F0"/>
                </a:solidFill>
              </a:rPr>
              <a:t>weight matrix</a:t>
            </a:r>
            <a:r>
              <a:rPr lang="en-US" dirty="0"/>
              <a:t> representation that facilitates predictions of new sites</a:t>
            </a:r>
          </a:p>
          <a:p>
            <a:endParaRPr lang="en-US" dirty="0"/>
          </a:p>
        </p:txBody>
      </p:sp>
      <p:graphicFrame>
        <p:nvGraphicFramePr>
          <p:cNvPr id="5" name="Table 5">
            <a:extLst>
              <a:ext uri="{FF2B5EF4-FFF2-40B4-BE49-F238E27FC236}">
                <a16:creationId xmlns:a16="http://schemas.microsoft.com/office/drawing/2014/main" id="{704B05CC-B9D8-7B47-893E-3BCC9298B657}"/>
              </a:ext>
            </a:extLst>
          </p:cNvPr>
          <p:cNvGraphicFramePr>
            <a:graphicFrameLocks noGrp="1"/>
          </p:cNvGraphicFramePr>
          <p:nvPr/>
        </p:nvGraphicFramePr>
        <p:xfrm>
          <a:off x="1972122" y="4981384"/>
          <a:ext cx="8128001" cy="146304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1827876468"/>
                    </a:ext>
                  </a:extLst>
                </a:gridCol>
                <a:gridCol w="1161143">
                  <a:extLst>
                    <a:ext uri="{9D8B030D-6E8A-4147-A177-3AD203B41FA5}">
                      <a16:colId xmlns:a16="http://schemas.microsoft.com/office/drawing/2014/main" val="1755525371"/>
                    </a:ext>
                  </a:extLst>
                </a:gridCol>
                <a:gridCol w="1161143">
                  <a:extLst>
                    <a:ext uri="{9D8B030D-6E8A-4147-A177-3AD203B41FA5}">
                      <a16:colId xmlns:a16="http://schemas.microsoft.com/office/drawing/2014/main" val="2012861891"/>
                    </a:ext>
                  </a:extLst>
                </a:gridCol>
                <a:gridCol w="1161143">
                  <a:extLst>
                    <a:ext uri="{9D8B030D-6E8A-4147-A177-3AD203B41FA5}">
                      <a16:colId xmlns:a16="http://schemas.microsoft.com/office/drawing/2014/main" val="1290818863"/>
                    </a:ext>
                  </a:extLst>
                </a:gridCol>
                <a:gridCol w="1161143">
                  <a:extLst>
                    <a:ext uri="{9D8B030D-6E8A-4147-A177-3AD203B41FA5}">
                      <a16:colId xmlns:a16="http://schemas.microsoft.com/office/drawing/2014/main" val="3055696728"/>
                    </a:ext>
                  </a:extLst>
                </a:gridCol>
                <a:gridCol w="1161143">
                  <a:extLst>
                    <a:ext uri="{9D8B030D-6E8A-4147-A177-3AD203B41FA5}">
                      <a16:colId xmlns:a16="http://schemas.microsoft.com/office/drawing/2014/main" val="2860319019"/>
                    </a:ext>
                  </a:extLst>
                </a:gridCol>
                <a:gridCol w="1161143">
                  <a:extLst>
                    <a:ext uri="{9D8B030D-6E8A-4147-A177-3AD203B41FA5}">
                      <a16:colId xmlns:a16="http://schemas.microsoft.com/office/drawing/2014/main" val="1283744851"/>
                    </a:ext>
                  </a:extLst>
                </a:gridCol>
              </a:tblGrid>
              <a:tr h="253094">
                <a:tc>
                  <a:txBody>
                    <a:bodyPr/>
                    <a:lstStyle/>
                    <a:p>
                      <a:pPr algn="r"/>
                      <a:r>
                        <a:rPr lang="en-QA" b="1" dirty="0">
                          <a:solidFill>
                            <a:schemeClr val="tx1"/>
                          </a:solidFill>
                        </a:rPr>
                        <a:t>A</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QA" b="0" dirty="0">
                          <a:solidFill>
                            <a:schemeClr val="tx1"/>
                          </a:solidFill>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b="0" dirty="0">
                          <a:solidFill>
                            <a:schemeClr val="tx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b="0"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b="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b="0" dirty="0">
                          <a:solidFill>
                            <a:schemeClr val="tx1"/>
                          </a:solidFill>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1660570"/>
                  </a:ext>
                </a:extLst>
              </a:tr>
              <a:tr h="253094">
                <a:tc>
                  <a:txBody>
                    <a:bodyPr/>
                    <a:lstStyle/>
                    <a:p>
                      <a:pPr algn="r"/>
                      <a:r>
                        <a:rPr lang="en-QA" b="1" dirty="0"/>
                        <a:t>C</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QA"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1335716"/>
                  </a:ext>
                </a:extLst>
              </a:tr>
              <a:tr h="253094">
                <a:tc>
                  <a:txBody>
                    <a:bodyPr/>
                    <a:lstStyle/>
                    <a:p>
                      <a:pPr algn="r"/>
                      <a:r>
                        <a:rPr lang="en-QA" b="1" dirty="0"/>
                        <a:t>G</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QA"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104687"/>
                  </a:ext>
                </a:extLst>
              </a:tr>
              <a:tr h="253094">
                <a:tc>
                  <a:txBody>
                    <a:bodyPr/>
                    <a:lstStyle/>
                    <a:p>
                      <a:pPr algn="r"/>
                      <a:r>
                        <a:rPr lang="en-QA" b="1" dirty="0"/>
                        <a:t>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QA"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6472720"/>
                  </a:ext>
                </a:extLst>
              </a:tr>
            </a:tbl>
          </a:graphicData>
        </a:graphic>
      </p:graphicFrame>
      <p:sp>
        <p:nvSpPr>
          <p:cNvPr id="7" name="TextBox 6">
            <a:extLst>
              <a:ext uri="{FF2B5EF4-FFF2-40B4-BE49-F238E27FC236}">
                <a16:creationId xmlns:a16="http://schemas.microsoft.com/office/drawing/2014/main" id="{3E3A89AD-B709-184A-B596-C69364788A2B}"/>
              </a:ext>
            </a:extLst>
          </p:cNvPr>
          <p:cNvSpPr txBox="1"/>
          <p:nvPr/>
        </p:nvSpPr>
        <p:spPr>
          <a:xfrm>
            <a:off x="3894491" y="4378422"/>
            <a:ext cx="5428409" cy="369332"/>
          </a:xfrm>
          <a:prstGeom prst="rect">
            <a:avLst/>
          </a:prstGeom>
          <a:noFill/>
        </p:spPr>
        <p:txBody>
          <a:bodyPr wrap="none" rtlCol="0">
            <a:spAutoFit/>
          </a:bodyPr>
          <a:lstStyle/>
          <a:p>
            <a:r>
              <a:rPr lang="en-US" dirty="0">
                <a:solidFill>
                  <a:srgbClr val="FF0000"/>
                </a:solidFill>
              </a:rPr>
              <a:t>One column for each position in the </a:t>
            </a:r>
            <a:r>
              <a:rPr lang="en-US" dirty="0" err="1">
                <a:solidFill>
                  <a:srgbClr val="FF0000"/>
                </a:solidFill>
              </a:rPr>
              <a:t>Pribnow</a:t>
            </a:r>
            <a:r>
              <a:rPr lang="en-US" dirty="0">
                <a:solidFill>
                  <a:srgbClr val="FF0000"/>
                </a:solidFill>
              </a:rPr>
              <a:t> sequences</a:t>
            </a:r>
            <a:endParaRPr lang="en-QA" dirty="0">
              <a:solidFill>
                <a:srgbClr val="FF0000"/>
              </a:solidFill>
            </a:endParaRPr>
          </a:p>
        </p:txBody>
      </p:sp>
      <p:sp>
        <p:nvSpPr>
          <p:cNvPr id="9" name="Right Bracket 8">
            <a:extLst>
              <a:ext uri="{FF2B5EF4-FFF2-40B4-BE49-F238E27FC236}">
                <a16:creationId xmlns:a16="http://schemas.microsoft.com/office/drawing/2014/main" id="{59541856-7873-C94C-9428-910A09E4833B}"/>
              </a:ext>
            </a:extLst>
          </p:cNvPr>
          <p:cNvSpPr/>
          <p:nvPr/>
        </p:nvSpPr>
        <p:spPr>
          <a:xfrm rot="16200000">
            <a:off x="6541228" y="1400266"/>
            <a:ext cx="134936" cy="6982855"/>
          </a:xfrm>
          <a:prstGeom prst="rightBracket">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10" name="TextBox 9">
            <a:extLst>
              <a:ext uri="{FF2B5EF4-FFF2-40B4-BE49-F238E27FC236}">
                <a16:creationId xmlns:a16="http://schemas.microsoft.com/office/drawing/2014/main" id="{9E1D3A62-64C5-A440-9960-9AB61ED00791}"/>
              </a:ext>
            </a:extLst>
          </p:cNvPr>
          <p:cNvSpPr txBox="1"/>
          <p:nvPr/>
        </p:nvSpPr>
        <p:spPr>
          <a:xfrm>
            <a:off x="938979" y="5290196"/>
            <a:ext cx="1734770" cy="646331"/>
          </a:xfrm>
          <a:prstGeom prst="rect">
            <a:avLst/>
          </a:prstGeom>
          <a:noFill/>
        </p:spPr>
        <p:txBody>
          <a:bodyPr wrap="none" rtlCol="0">
            <a:spAutoFit/>
          </a:bodyPr>
          <a:lstStyle/>
          <a:p>
            <a:r>
              <a:rPr lang="en-QA" dirty="0">
                <a:solidFill>
                  <a:srgbClr val="00B050"/>
                </a:solidFill>
              </a:rPr>
              <a:t>One row for </a:t>
            </a:r>
            <a:br>
              <a:rPr lang="en-QA" dirty="0">
                <a:solidFill>
                  <a:srgbClr val="00B050"/>
                </a:solidFill>
              </a:rPr>
            </a:br>
            <a:r>
              <a:rPr lang="en-QA" dirty="0">
                <a:solidFill>
                  <a:srgbClr val="00B050"/>
                </a:solidFill>
              </a:rPr>
              <a:t>each </a:t>
            </a:r>
            <a:r>
              <a:rPr lang="en-US" dirty="0">
                <a:solidFill>
                  <a:srgbClr val="00B050"/>
                </a:solidFill>
              </a:rPr>
              <a:t>nucleotide</a:t>
            </a:r>
            <a:r>
              <a:rPr lang="en-QA" dirty="0">
                <a:solidFill>
                  <a:srgbClr val="00B050"/>
                </a:solidFill>
              </a:rPr>
              <a:t> </a:t>
            </a:r>
          </a:p>
        </p:txBody>
      </p:sp>
      <p:sp>
        <p:nvSpPr>
          <p:cNvPr id="11" name="Left Bracket 10">
            <a:extLst>
              <a:ext uri="{FF2B5EF4-FFF2-40B4-BE49-F238E27FC236}">
                <a16:creationId xmlns:a16="http://schemas.microsoft.com/office/drawing/2014/main" id="{B9AE2B13-841C-7648-805E-68BF766943EE}"/>
              </a:ext>
            </a:extLst>
          </p:cNvPr>
          <p:cNvSpPr/>
          <p:nvPr/>
        </p:nvSpPr>
        <p:spPr>
          <a:xfrm>
            <a:off x="2719448" y="4981384"/>
            <a:ext cx="95003" cy="1483360"/>
          </a:xfrm>
          <a:prstGeom prst="leftBracket">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solidFill>
                <a:srgbClr val="00B050"/>
              </a:solidFill>
            </a:endParaRPr>
          </a:p>
        </p:txBody>
      </p:sp>
    </p:spTree>
    <p:extLst>
      <p:ext uri="{BB962C8B-B14F-4D97-AF65-F5344CB8AC3E}">
        <p14:creationId xmlns:p14="http://schemas.microsoft.com/office/powerpoint/2010/main" val="382063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ACDF-BE90-3F42-9549-B30AC5E96CD7}"/>
              </a:ext>
            </a:extLst>
          </p:cNvPr>
          <p:cNvSpPr>
            <a:spLocks noGrp="1"/>
          </p:cNvSpPr>
          <p:nvPr>
            <p:ph type="title"/>
          </p:nvPr>
        </p:nvSpPr>
        <p:spPr/>
        <p:txBody>
          <a:bodyPr/>
          <a:lstStyle/>
          <a:p>
            <a:pPr algn="ctr"/>
            <a:r>
              <a:rPr lang="en-QA" dirty="0"/>
              <a:t>Recap: Gene Expression &amp; Central Dogma</a:t>
            </a:r>
          </a:p>
        </p:txBody>
      </p:sp>
      <p:sp>
        <p:nvSpPr>
          <p:cNvPr id="3" name="Content Placeholder 2">
            <a:extLst>
              <a:ext uri="{FF2B5EF4-FFF2-40B4-BE49-F238E27FC236}">
                <a16:creationId xmlns:a16="http://schemas.microsoft.com/office/drawing/2014/main" id="{09840670-82F3-B049-8E7C-040CC7F6AC1C}"/>
              </a:ext>
            </a:extLst>
          </p:cNvPr>
          <p:cNvSpPr>
            <a:spLocks noGrp="1"/>
          </p:cNvSpPr>
          <p:nvPr>
            <p:ph idx="1"/>
          </p:nvPr>
        </p:nvSpPr>
        <p:spPr/>
        <p:txBody>
          <a:bodyPr>
            <a:normAutofit/>
          </a:bodyPr>
          <a:lstStyle/>
          <a:p>
            <a:r>
              <a:rPr lang="en-US" dirty="0"/>
              <a:t>A gene can specify a protein through a process known as </a:t>
            </a:r>
            <a:r>
              <a:rPr lang="en-US" b="1" i="1" dirty="0">
                <a:solidFill>
                  <a:srgbClr val="00B0F0"/>
                </a:solidFill>
              </a:rPr>
              <a:t>gene expression</a:t>
            </a:r>
            <a:r>
              <a:rPr lang="en-US" dirty="0"/>
              <a:t>, which involves two phases:</a:t>
            </a:r>
          </a:p>
        </p:txBody>
      </p:sp>
      <p:sp>
        <p:nvSpPr>
          <p:cNvPr id="4" name="Oval 3">
            <a:extLst>
              <a:ext uri="{FF2B5EF4-FFF2-40B4-BE49-F238E27FC236}">
                <a16:creationId xmlns:a16="http://schemas.microsoft.com/office/drawing/2014/main" id="{F9E35704-C9A1-D14A-932E-803E4619FD3D}"/>
              </a:ext>
            </a:extLst>
          </p:cNvPr>
          <p:cNvSpPr/>
          <p:nvPr/>
        </p:nvSpPr>
        <p:spPr>
          <a:xfrm>
            <a:off x="2673752" y="3333509"/>
            <a:ext cx="2002420" cy="1192192"/>
          </a:xfrm>
          <a:prstGeom prst="ellipse">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QA" b="1" dirty="0">
                <a:solidFill>
                  <a:schemeClr val="tx1"/>
                </a:solidFill>
              </a:rPr>
              <a:t>Transcription</a:t>
            </a:r>
          </a:p>
        </p:txBody>
      </p:sp>
      <p:cxnSp>
        <p:nvCxnSpPr>
          <p:cNvPr id="6" name="Straight Arrow Connector 5">
            <a:extLst>
              <a:ext uri="{FF2B5EF4-FFF2-40B4-BE49-F238E27FC236}">
                <a16:creationId xmlns:a16="http://schemas.microsoft.com/office/drawing/2014/main" id="{3F0CB1C6-8470-A34E-87A1-27F5592F229A}"/>
              </a:ext>
            </a:extLst>
          </p:cNvPr>
          <p:cNvCxnSpPr>
            <a:cxnSpLocks/>
            <a:endCxn id="4" idx="2"/>
          </p:cNvCxnSpPr>
          <p:nvPr/>
        </p:nvCxnSpPr>
        <p:spPr>
          <a:xfrm>
            <a:off x="2433494" y="3929605"/>
            <a:ext cx="24025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EC33CE0-AA94-FC49-A151-0332687FC384}"/>
              </a:ext>
            </a:extLst>
          </p:cNvPr>
          <p:cNvSpPr txBox="1"/>
          <p:nvPr/>
        </p:nvSpPr>
        <p:spPr>
          <a:xfrm>
            <a:off x="1326319" y="2747108"/>
            <a:ext cx="825867" cy="400110"/>
          </a:xfrm>
          <a:prstGeom prst="rect">
            <a:avLst/>
          </a:prstGeom>
          <a:noFill/>
        </p:spPr>
        <p:txBody>
          <a:bodyPr wrap="none" rtlCol="0">
            <a:spAutoFit/>
          </a:bodyPr>
          <a:lstStyle/>
          <a:p>
            <a:r>
              <a:rPr lang="en-QA" sz="2000" b="1" dirty="0"/>
              <a:t>Input:</a:t>
            </a:r>
          </a:p>
        </p:txBody>
      </p:sp>
      <p:sp>
        <p:nvSpPr>
          <p:cNvPr id="9" name="TextBox 8">
            <a:extLst>
              <a:ext uri="{FF2B5EF4-FFF2-40B4-BE49-F238E27FC236}">
                <a16:creationId xmlns:a16="http://schemas.microsoft.com/office/drawing/2014/main" id="{648A6221-69B1-4E48-A998-637FEF601C54}"/>
              </a:ext>
            </a:extLst>
          </p:cNvPr>
          <p:cNvSpPr txBox="1"/>
          <p:nvPr/>
        </p:nvSpPr>
        <p:spPr>
          <a:xfrm>
            <a:off x="771059" y="3606439"/>
            <a:ext cx="1802545" cy="707886"/>
          </a:xfrm>
          <a:prstGeom prst="rect">
            <a:avLst/>
          </a:prstGeom>
          <a:noFill/>
        </p:spPr>
        <p:txBody>
          <a:bodyPr wrap="none" rtlCol="0">
            <a:spAutoFit/>
          </a:bodyPr>
          <a:lstStyle/>
          <a:p>
            <a:pPr algn="ctr"/>
            <a:r>
              <a:rPr lang="en-US" sz="2000" b="1" dirty="0"/>
              <a:t>Protein-coding </a:t>
            </a:r>
          </a:p>
          <a:p>
            <a:pPr algn="ctr"/>
            <a:r>
              <a:rPr lang="en-US" sz="2000" b="1" dirty="0"/>
              <a:t>G</a:t>
            </a:r>
            <a:r>
              <a:rPr lang="en-QA" sz="2000" b="1" dirty="0"/>
              <a:t>ene</a:t>
            </a:r>
          </a:p>
        </p:txBody>
      </p:sp>
      <p:sp>
        <p:nvSpPr>
          <p:cNvPr id="11" name="TextBox 10">
            <a:extLst>
              <a:ext uri="{FF2B5EF4-FFF2-40B4-BE49-F238E27FC236}">
                <a16:creationId xmlns:a16="http://schemas.microsoft.com/office/drawing/2014/main" id="{ED0BE136-5501-244E-B810-797E799E850A}"/>
              </a:ext>
            </a:extLst>
          </p:cNvPr>
          <p:cNvSpPr txBox="1"/>
          <p:nvPr/>
        </p:nvSpPr>
        <p:spPr>
          <a:xfrm>
            <a:off x="4881401" y="2750044"/>
            <a:ext cx="1699504" cy="400110"/>
          </a:xfrm>
          <a:prstGeom prst="rect">
            <a:avLst/>
          </a:prstGeom>
          <a:noFill/>
        </p:spPr>
        <p:txBody>
          <a:bodyPr wrap="none" rtlCol="0">
            <a:spAutoFit/>
          </a:bodyPr>
          <a:lstStyle/>
          <a:p>
            <a:r>
              <a:rPr lang="en-QA" sz="2000" b="1" dirty="0"/>
              <a:t>Output/Input:</a:t>
            </a:r>
          </a:p>
        </p:txBody>
      </p:sp>
      <p:cxnSp>
        <p:nvCxnSpPr>
          <p:cNvPr id="12" name="Straight Arrow Connector 11">
            <a:extLst>
              <a:ext uri="{FF2B5EF4-FFF2-40B4-BE49-F238E27FC236}">
                <a16:creationId xmlns:a16="http://schemas.microsoft.com/office/drawing/2014/main" id="{74ED6777-5DD2-6B4C-9ABE-8EC814A3DAD4}"/>
              </a:ext>
            </a:extLst>
          </p:cNvPr>
          <p:cNvCxnSpPr>
            <a:cxnSpLocks/>
          </p:cNvCxnSpPr>
          <p:nvPr/>
        </p:nvCxnSpPr>
        <p:spPr>
          <a:xfrm>
            <a:off x="4676172" y="3929605"/>
            <a:ext cx="24025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29A4CE8-6EEC-2340-9C9A-B589A4808DDC}"/>
              </a:ext>
            </a:extLst>
          </p:cNvPr>
          <p:cNvSpPr txBox="1"/>
          <p:nvPr/>
        </p:nvSpPr>
        <p:spPr>
          <a:xfrm>
            <a:off x="4845975" y="3611770"/>
            <a:ext cx="1935594" cy="707886"/>
          </a:xfrm>
          <a:prstGeom prst="rect">
            <a:avLst/>
          </a:prstGeom>
          <a:noFill/>
        </p:spPr>
        <p:txBody>
          <a:bodyPr wrap="none" rtlCol="0">
            <a:spAutoFit/>
          </a:bodyPr>
          <a:lstStyle/>
          <a:p>
            <a:pPr algn="ctr"/>
            <a:r>
              <a:rPr lang="en-US" sz="2000" b="1" dirty="0"/>
              <a:t>Messenger RNA </a:t>
            </a:r>
          </a:p>
          <a:p>
            <a:pPr algn="ctr"/>
            <a:r>
              <a:rPr lang="en-US" sz="2000" b="1" dirty="0"/>
              <a:t>(mRNA)</a:t>
            </a:r>
            <a:endParaRPr lang="en-QA" sz="2000" b="1" dirty="0"/>
          </a:p>
        </p:txBody>
      </p:sp>
      <p:sp>
        <p:nvSpPr>
          <p:cNvPr id="14" name="Oval 13">
            <a:extLst>
              <a:ext uri="{FF2B5EF4-FFF2-40B4-BE49-F238E27FC236}">
                <a16:creationId xmlns:a16="http://schemas.microsoft.com/office/drawing/2014/main" id="{6DA7BCA0-3A48-6747-8847-6B10B15CEEE7}"/>
              </a:ext>
            </a:extLst>
          </p:cNvPr>
          <p:cNvSpPr/>
          <p:nvPr/>
        </p:nvSpPr>
        <p:spPr>
          <a:xfrm>
            <a:off x="6918850" y="3333509"/>
            <a:ext cx="2002420" cy="1192192"/>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QA" b="1" dirty="0">
                <a:solidFill>
                  <a:schemeClr val="tx1"/>
                </a:solidFill>
              </a:rPr>
              <a:t>Translation</a:t>
            </a:r>
          </a:p>
        </p:txBody>
      </p:sp>
      <p:cxnSp>
        <p:nvCxnSpPr>
          <p:cNvPr id="15" name="Straight Arrow Connector 14">
            <a:extLst>
              <a:ext uri="{FF2B5EF4-FFF2-40B4-BE49-F238E27FC236}">
                <a16:creationId xmlns:a16="http://schemas.microsoft.com/office/drawing/2014/main" id="{011A062A-B788-A94B-9DD9-1D0EBAEC6FB6}"/>
              </a:ext>
            </a:extLst>
          </p:cNvPr>
          <p:cNvCxnSpPr>
            <a:cxnSpLocks/>
            <a:endCxn id="14" idx="2"/>
          </p:cNvCxnSpPr>
          <p:nvPr/>
        </p:nvCxnSpPr>
        <p:spPr>
          <a:xfrm>
            <a:off x="6678592" y="3929605"/>
            <a:ext cx="24025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94353B2-E756-C549-A57C-FB62ABB5F6FE}"/>
              </a:ext>
            </a:extLst>
          </p:cNvPr>
          <p:cNvCxnSpPr>
            <a:cxnSpLocks/>
          </p:cNvCxnSpPr>
          <p:nvPr/>
        </p:nvCxnSpPr>
        <p:spPr>
          <a:xfrm>
            <a:off x="8921270" y="3929605"/>
            <a:ext cx="24025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C7A6120-FAF2-B945-9E87-02FBB4C81750}"/>
              </a:ext>
            </a:extLst>
          </p:cNvPr>
          <p:cNvSpPr txBox="1"/>
          <p:nvPr/>
        </p:nvSpPr>
        <p:spPr>
          <a:xfrm>
            <a:off x="9281019" y="3707847"/>
            <a:ext cx="1461940" cy="400110"/>
          </a:xfrm>
          <a:prstGeom prst="rect">
            <a:avLst/>
          </a:prstGeom>
          <a:noFill/>
        </p:spPr>
        <p:txBody>
          <a:bodyPr wrap="none" rtlCol="0">
            <a:spAutoFit/>
          </a:bodyPr>
          <a:lstStyle/>
          <a:p>
            <a:pPr algn="ctr"/>
            <a:r>
              <a:rPr lang="en-US" sz="2000" b="1" dirty="0"/>
              <a:t>Polypeptide</a:t>
            </a:r>
            <a:endParaRPr lang="en-QA" sz="2000" b="1" dirty="0"/>
          </a:p>
        </p:txBody>
      </p:sp>
      <p:sp>
        <p:nvSpPr>
          <p:cNvPr id="18" name="Right Bracket 17">
            <a:extLst>
              <a:ext uri="{FF2B5EF4-FFF2-40B4-BE49-F238E27FC236}">
                <a16:creationId xmlns:a16="http://schemas.microsoft.com/office/drawing/2014/main" id="{D8C64AC2-3B79-EB4B-99A2-25E70709B5AB}"/>
              </a:ext>
            </a:extLst>
          </p:cNvPr>
          <p:cNvSpPr/>
          <p:nvPr/>
        </p:nvSpPr>
        <p:spPr>
          <a:xfrm rot="5400000">
            <a:off x="3603017" y="1760885"/>
            <a:ext cx="208804" cy="5738439"/>
          </a:xfrm>
          <a:prstGeom prst="rightBracket">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19" name="TextBox 18">
            <a:extLst>
              <a:ext uri="{FF2B5EF4-FFF2-40B4-BE49-F238E27FC236}">
                <a16:creationId xmlns:a16="http://schemas.microsoft.com/office/drawing/2014/main" id="{2426F731-5ABC-F942-9EB9-D295786738D0}"/>
              </a:ext>
            </a:extLst>
          </p:cNvPr>
          <p:cNvSpPr txBox="1"/>
          <p:nvPr/>
        </p:nvSpPr>
        <p:spPr>
          <a:xfrm>
            <a:off x="3200280" y="4823848"/>
            <a:ext cx="1095172" cy="461665"/>
          </a:xfrm>
          <a:prstGeom prst="rect">
            <a:avLst/>
          </a:prstGeom>
          <a:noFill/>
        </p:spPr>
        <p:txBody>
          <a:bodyPr wrap="none" rtlCol="0">
            <a:spAutoFit/>
          </a:bodyPr>
          <a:lstStyle/>
          <a:p>
            <a:r>
              <a:rPr lang="en-QA" sz="2400" b="1" dirty="0">
                <a:solidFill>
                  <a:srgbClr val="00B050"/>
                </a:solidFill>
              </a:rPr>
              <a:t>Phase I</a:t>
            </a:r>
          </a:p>
        </p:txBody>
      </p:sp>
      <p:sp>
        <p:nvSpPr>
          <p:cNvPr id="20" name="Right Bracket 19">
            <a:extLst>
              <a:ext uri="{FF2B5EF4-FFF2-40B4-BE49-F238E27FC236}">
                <a16:creationId xmlns:a16="http://schemas.microsoft.com/office/drawing/2014/main" id="{DBEDF1B2-C3D3-6C4A-9464-4C245562B731}"/>
              </a:ext>
            </a:extLst>
          </p:cNvPr>
          <p:cNvSpPr/>
          <p:nvPr/>
        </p:nvSpPr>
        <p:spPr>
          <a:xfrm rot="5400000">
            <a:off x="7745072" y="1760885"/>
            <a:ext cx="208807" cy="5738439"/>
          </a:xfrm>
          <a:prstGeom prst="rightBracket">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21" name="TextBox 20">
            <a:extLst>
              <a:ext uri="{FF2B5EF4-FFF2-40B4-BE49-F238E27FC236}">
                <a16:creationId xmlns:a16="http://schemas.microsoft.com/office/drawing/2014/main" id="{7FEF13DD-8FBF-1A4E-8C63-5D9A1F7093CB}"/>
              </a:ext>
            </a:extLst>
          </p:cNvPr>
          <p:cNvSpPr txBox="1"/>
          <p:nvPr/>
        </p:nvSpPr>
        <p:spPr>
          <a:xfrm>
            <a:off x="7587747" y="4852050"/>
            <a:ext cx="1176925" cy="461665"/>
          </a:xfrm>
          <a:prstGeom prst="rect">
            <a:avLst/>
          </a:prstGeom>
          <a:noFill/>
        </p:spPr>
        <p:txBody>
          <a:bodyPr wrap="none" rtlCol="0">
            <a:spAutoFit/>
          </a:bodyPr>
          <a:lstStyle/>
          <a:p>
            <a:r>
              <a:rPr lang="en-QA" sz="2400" b="1" dirty="0">
                <a:solidFill>
                  <a:srgbClr val="FFC000"/>
                </a:solidFill>
              </a:rPr>
              <a:t>Phase II</a:t>
            </a:r>
          </a:p>
        </p:txBody>
      </p:sp>
      <p:sp>
        <p:nvSpPr>
          <p:cNvPr id="22" name="TextBox 21">
            <a:extLst>
              <a:ext uri="{FF2B5EF4-FFF2-40B4-BE49-F238E27FC236}">
                <a16:creationId xmlns:a16="http://schemas.microsoft.com/office/drawing/2014/main" id="{CA9882D3-670A-BA4F-9485-BFB672B9D8B7}"/>
              </a:ext>
            </a:extLst>
          </p:cNvPr>
          <p:cNvSpPr txBox="1"/>
          <p:nvPr/>
        </p:nvSpPr>
        <p:spPr>
          <a:xfrm>
            <a:off x="9540311" y="2750044"/>
            <a:ext cx="1018227" cy="400110"/>
          </a:xfrm>
          <a:prstGeom prst="rect">
            <a:avLst/>
          </a:prstGeom>
          <a:noFill/>
        </p:spPr>
        <p:txBody>
          <a:bodyPr wrap="none" rtlCol="0">
            <a:spAutoFit/>
          </a:bodyPr>
          <a:lstStyle/>
          <a:p>
            <a:r>
              <a:rPr lang="en-QA" sz="2000" b="1" dirty="0"/>
              <a:t>Output:</a:t>
            </a:r>
          </a:p>
        </p:txBody>
      </p:sp>
      <p:sp>
        <p:nvSpPr>
          <p:cNvPr id="23" name="Right Bracket 22">
            <a:extLst>
              <a:ext uri="{FF2B5EF4-FFF2-40B4-BE49-F238E27FC236}">
                <a16:creationId xmlns:a16="http://schemas.microsoft.com/office/drawing/2014/main" id="{C7F10AC9-4660-B644-B1AE-BCF4A329701E}"/>
              </a:ext>
            </a:extLst>
          </p:cNvPr>
          <p:cNvSpPr/>
          <p:nvPr/>
        </p:nvSpPr>
        <p:spPr>
          <a:xfrm rot="5400000">
            <a:off x="5545876" y="466986"/>
            <a:ext cx="491615" cy="9854022"/>
          </a:xfrm>
          <a:prstGeom prst="righ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24" name="TextBox 23">
            <a:extLst>
              <a:ext uri="{FF2B5EF4-FFF2-40B4-BE49-F238E27FC236}">
                <a16:creationId xmlns:a16="http://schemas.microsoft.com/office/drawing/2014/main" id="{CA3BBC5E-4E97-3349-AD84-F1F1EB4A1FCC}"/>
              </a:ext>
            </a:extLst>
          </p:cNvPr>
          <p:cNvSpPr txBox="1"/>
          <p:nvPr/>
        </p:nvSpPr>
        <p:spPr>
          <a:xfrm>
            <a:off x="2191222" y="5761440"/>
            <a:ext cx="7739106" cy="830997"/>
          </a:xfrm>
          <a:prstGeom prst="rect">
            <a:avLst/>
          </a:prstGeom>
          <a:noFill/>
        </p:spPr>
        <p:txBody>
          <a:bodyPr wrap="none" rtlCol="0">
            <a:spAutoFit/>
          </a:bodyPr>
          <a:lstStyle/>
          <a:p>
            <a:pPr algn="ctr"/>
            <a:r>
              <a:rPr lang="en-QA" sz="2400" b="1" dirty="0">
                <a:solidFill>
                  <a:srgbClr val="00B0F0"/>
                </a:solidFill>
              </a:rPr>
              <a:t>Central Dogma </a:t>
            </a:r>
          </a:p>
          <a:p>
            <a:pPr algn="ctr"/>
            <a:r>
              <a:rPr lang="en-QA" sz="2400" dirty="0"/>
              <a:t>(i.e., </a:t>
            </a:r>
            <a:r>
              <a:rPr lang="en-QA" sz="2400" b="1" dirty="0"/>
              <a:t>DNA </a:t>
            </a:r>
            <a:r>
              <a:rPr lang="en-QA" sz="2400" b="1" dirty="0">
                <a:sym typeface="Wingdings" pitchFamily="2" charset="2"/>
              </a:rPr>
              <a:t> RNA  Protein </a:t>
            </a:r>
            <a:r>
              <a:rPr lang="en-QA" sz="2400" dirty="0">
                <a:sym typeface="Wingdings" pitchFamily="2" charset="2"/>
              </a:rPr>
              <a:t>directional flow of information)</a:t>
            </a:r>
            <a:endParaRPr lang="en-QA" sz="2400" dirty="0"/>
          </a:p>
        </p:txBody>
      </p:sp>
    </p:spTree>
    <p:extLst>
      <p:ext uri="{BB962C8B-B14F-4D97-AF65-F5344CB8AC3E}">
        <p14:creationId xmlns:p14="http://schemas.microsoft.com/office/powerpoint/2010/main" val="276537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left)">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down)">
                                      <p:cBhvr>
                                        <p:cTn id="60" dur="500"/>
                                        <p:tgtEl>
                                          <p:spTgt spid="23"/>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1" grpId="0"/>
      <p:bldP spid="13" grpId="0"/>
      <p:bldP spid="14" grpId="0" animBg="1"/>
      <p:bldP spid="17" grpId="0"/>
      <p:bldP spid="18" grpId="0" animBg="1"/>
      <p:bldP spid="19" grpId="0"/>
      <p:bldP spid="20" grpId="0" animBg="1"/>
      <p:bldP spid="21" grpId="0"/>
      <p:bldP spid="22" grpId="0"/>
      <p:bldP spid="23" grpId="0" animBg="1"/>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7E268-789D-6341-88F0-21D5AD71104C}"/>
              </a:ext>
            </a:extLst>
          </p:cNvPr>
          <p:cNvSpPr>
            <a:spLocks noGrp="1"/>
          </p:cNvSpPr>
          <p:nvPr>
            <p:ph type="title"/>
          </p:nvPr>
        </p:nvSpPr>
        <p:spPr/>
        <p:txBody>
          <a:bodyPr/>
          <a:lstStyle/>
          <a:p>
            <a:pPr algn="ctr"/>
            <a:r>
              <a:rPr lang="en-QA" dirty="0"/>
              <a:t>Position </a:t>
            </a:r>
            <a:r>
              <a:rPr lang="en-US" dirty="0"/>
              <a:t>Weight Matrix</a:t>
            </a:r>
            <a:endParaRPr lang="en-QA" dirty="0"/>
          </a:p>
        </p:txBody>
      </p:sp>
      <p:sp>
        <p:nvSpPr>
          <p:cNvPr id="3" name="Content Placeholder 2">
            <a:extLst>
              <a:ext uri="{FF2B5EF4-FFF2-40B4-BE49-F238E27FC236}">
                <a16:creationId xmlns:a16="http://schemas.microsoft.com/office/drawing/2014/main" id="{A58806F5-839C-B149-A94F-05998FE95EFE}"/>
              </a:ext>
            </a:extLst>
          </p:cNvPr>
          <p:cNvSpPr>
            <a:spLocks noGrp="1"/>
          </p:cNvSpPr>
          <p:nvPr>
            <p:ph idx="1"/>
          </p:nvPr>
        </p:nvSpPr>
        <p:spPr>
          <a:xfrm>
            <a:off x="838199" y="1825625"/>
            <a:ext cx="10956404" cy="4351338"/>
          </a:xfrm>
        </p:spPr>
        <p:txBody>
          <a:bodyPr>
            <a:normAutofit/>
          </a:bodyPr>
          <a:lstStyle/>
          <a:p>
            <a:r>
              <a:rPr lang="en-US" dirty="0"/>
              <a:t>It is easy to find a consensus sequence that identifies a collection of sites, but it is not so straightforward to find one that is optimal for </a:t>
            </a:r>
            <a:r>
              <a:rPr lang="en-US" i="1" dirty="0"/>
              <a:t>predicting</a:t>
            </a:r>
            <a:r>
              <a:rPr lang="en-US" dirty="0"/>
              <a:t> the occurrence of new sites</a:t>
            </a:r>
          </a:p>
          <a:p>
            <a:endParaRPr lang="en-US" dirty="0"/>
          </a:p>
          <a:p>
            <a:r>
              <a:rPr lang="en-US" dirty="0"/>
              <a:t>An alternative to consensus sequences is a </a:t>
            </a:r>
            <a:r>
              <a:rPr lang="en-US" i="1" dirty="0">
                <a:solidFill>
                  <a:srgbClr val="00B0F0"/>
                </a:solidFill>
              </a:rPr>
              <a:t>weight matrix</a:t>
            </a:r>
            <a:r>
              <a:rPr lang="en-US" dirty="0"/>
              <a:t> representation that facilitates predictions of new sites</a:t>
            </a:r>
          </a:p>
          <a:p>
            <a:endParaRPr lang="en-US" dirty="0"/>
          </a:p>
        </p:txBody>
      </p:sp>
      <p:graphicFrame>
        <p:nvGraphicFramePr>
          <p:cNvPr id="5" name="Table 5">
            <a:extLst>
              <a:ext uri="{FF2B5EF4-FFF2-40B4-BE49-F238E27FC236}">
                <a16:creationId xmlns:a16="http://schemas.microsoft.com/office/drawing/2014/main" id="{704B05CC-B9D8-7B47-893E-3BCC9298B657}"/>
              </a:ext>
            </a:extLst>
          </p:cNvPr>
          <p:cNvGraphicFramePr>
            <a:graphicFrameLocks noGrp="1"/>
          </p:cNvGraphicFramePr>
          <p:nvPr/>
        </p:nvGraphicFramePr>
        <p:xfrm>
          <a:off x="1972122" y="4981384"/>
          <a:ext cx="8128001" cy="146304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1827876468"/>
                    </a:ext>
                  </a:extLst>
                </a:gridCol>
                <a:gridCol w="1161143">
                  <a:extLst>
                    <a:ext uri="{9D8B030D-6E8A-4147-A177-3AD203B41FA5}">
                      <a16:colId xmlns:a16="http://schemas.microsoft.com/office/drawing/2014/main" val="1755525371"/>
                    </a:ext>
                  </a:extLst>
                </a:gridCol>
                <a:gridCol w="1161143">
                  <a:extLst>
                    <a:ext uri="{9D8B030D-6E8A-4147-A177-3AD203B41FA5}">
                      <a16:colId xmlns:a16="http://schemas.microsoft.com/office/drawing/2014/main" val="2012861891"/>
                    </a:ext>
                  </a:extLst>
                </a:gridCol>
                <a:gridCol w="1161143">
                  <a:extLst>
                    <a:ext uri="{9D8B030D-6E8A-4147-A177-3AD203B41FA5}">
                      <a16:colId xmlns:a16="http://schemas.microsoft.com/office/drawing/2014/main" val="1290818863"/>
                    </a:ext>
                  </a:extLst>
                </a:gridCol>
                <a:gridCol w="1161143">
                  <a:extLst>
                    <a:ext uri="{9D8B030D-6E8A-4147-A177-3AD203B41FA5}">
                      <a16:colId xmlns:a16="http://schemas.microsoft.com/office/drawing/2014/main" val="3055696728"/>
                    </a:ext>
                  </a:extLst>
                </a:gridCol>
                <a:gridCol w="1161143">
                  <a:extLst>
                    <a:ext uri="{9D8B030D-6E8A-4147-A177-3AD203B41FA5}">
                      <a16:colId xmlns:a16="http://schemas.microsoft.com/office/drawing/2014/main" val="2860319019"/>
                    </a:ext>
                  </a:extLst>
                </a:gridCol>
                <a:gridCol w="1161143">
                  <a:extLst>
                    <a:ext uri="{9D8B030D-6E8A-4147-A177-3AD203B41FA5}">
                      <a16:colId xmlns:a16="http://schemas.microsoft.com/office/drawing/2014/main" val="1283744851"/>
                    </a:ext>
                  </a:extLst>
                </a:gridCol>
              </a:tblGrid>
              <a:tr h="253094">
                <a:tc>
                  <a:txBody>
                    <a:bodyPr/>
                    <a:lstStyle/>
                    <a:p>
                      <a:pPr algn="r"/>
                      <a:r>
                        <a:rPr lang="en-QA" b="1" dirty="0">
                          <a:solidFill>
                            <a:schemeClr val="tx1"/>
                          </a:solidFill>
                        </a:rPr>
                        <a:t>A</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QA" b="0" dirty="0">
                          <a:solidFill>
                            <a:schemeClr val="tx1"/>
                          </a:solidFill>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b="0" dirty="0">
                          <a:solidFill>
                            <a:schemeClr val="tx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b="0"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b="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b="0" dirty="0">
                          <a:solidFill>
                            <a:schemeClr val="tx1"/>
                          </a:solidFill>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1660570"/>
                  </a:ext>
                </a:extLst>
              </a:tr>
              <a:tr h="253094">
                <a:tc>
                  <a:txBody>
                    <a:bodyPr/>
                    <a:lstStyle/>
                    <a:p>
                      <a:pPr algn="r"/>
                      <a:r>
                        <a:rPr lang="en-QA" b="1" dirty="0"/>
                        <a:t>C</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QA"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1335716"/>
                  </a:ext>
                </a:extLst>
              </a:tr>
              <a:tr h="253094">
                <a:tc>
                  <a:txBody>
                    <a:bodyPr/>
                    <a:lstStyle/>
                    <a:p>
                      <a:pPr algn="r"/>
                      <a:r>
                        <a:rPr lang="en-QA" b="1" dirty="0"/>
                        <a:t>G</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QA"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104687"/>
                  </a:ext>
                </a:extLst>
              </a:tr>
              <a:tr h="253094">
                <a:tc>
                  <a:txBody>
                    <a:bodyPr/>
                    <a:lstStyle/>
                    <a:p>
                      <a:pPr algn="r"/>
                      <a:r>
                        <a:rPr lang="en-QA" b="1" dirty="0"/>
                        <a:t>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QA"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6472720"/>
                  </a:ext>
                </a:extLst>
              </a:tr>
            </a:tbl>
          </a:graphicData>
        </a:graphic>
      </p:graphicFrame>
      <p:sp>
        <p:nvSpPr>
          <p:cNvPr id="7" name="TextBox 6">
            <a:extLst>
              <a:ext uri="{FF2B5EF4-FFF2-40B4-BE49-F238E27FC236}">
                <a16:creationId xmlns:a16="http://schemas.microsoft.com/office/drawing/2014/main" id="{3E3A89AD-B709-184A-B596-C69364788A2B}"/>
              </a:ext>
            </a:extLst>
          </p:cNvPr>
          <p:cNvSpPr txBox="1"/>
          <p:nvPr/>
        </p:nvSpPr>
        <p:spPr>
          <a:xfrm>
            <a:off x="3894491" y="4378422"/>
            <a:ext cx="5428409" cy="369332"/>
          </a:xfrm>
          <a:prstGeom prst="rect">
            <a:avLst/>
          </a:prstGeom>
          <a:noFill/>
        </p:spPr>
        <p:txBody>
          <a:bodyPr wrap="none" rtlCol="0">
            <a:spAutoFit/>
          </a:bodyPr>
          <a:lstStyle/>
          <a:p>
            <a:r>
              <a:rPr lang="en-US" dirty="0">
                <a:solidFill>
                  <a:srgbClr val="FF0000"/>
                </a:solidFill>
              </a:rPr>
              <a:t>One column for each position in the </a:t>
            </a:r>
            <a:r>
              <a:rPr lang="en-US" dirty="0" err="1">
                <a:solidFill>
                  <a:srgbClr val="FF0000"/>
                </a:solidFill>
              </a:rPr>
              <a:t>Pribnow</a:t>
            </a:r>
            <a:r>
              <a:rPr lang="en-US" dirty="0">
                <a:solidFill>
                  <a:srgbClr val="FF0000"/>
                </a:solidFill>
              </a:rPr>
              <a:t> sequences</a:t>
            </a:r>
            <a:endParaRPr lang="en-QA" dirty="0">
              <a:solidFill>
                <a:srgbClr val="FF0000"/>
              </a:solidFill>
            </a:endParaRPr>
          </a:p>
        </p:txBody>
      </p:sp>
      <p:sp>
        <p:nvSpPr>
          <p:cNvPr id="9" name="Right Bracket 8">
            <a:extLst>
              <a:ext uri="{FF2B5EF4-FFF2-40B4-BE49-F238E27FC236}">
                <a16:creationId xmlns:a16="http://schemas.microsoft.com/office/drawing/2014/main" id="{59541856-7873-C94C-9428-910A09E4833B}"/>
              </a:ext>
            </a:extLst>
          </p:cNvPr>
          <p:cNvSpPr/>
          <p:nvPr/>
        </p:nvSpPr>
        <p:spPr>
          <a:xfrm rot="16200000">
            <a:off x="6541228" y="1400266"/>
            <a:ext cx="134936" cy="6982855"/>
          </a:xfrm>
          <a:prstGeom prst="rightBracket">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10" name="TextBox 9">
            <a:extLst>
              <a:ext uri="{FF2B5EF4-FFF2-40B4-BE49-F238E27FC236}">
                <a16:creationId xmlns:a16="http://schemas.microsoft.com/office/drawing/2014/main" id="{9E1D3A62-64C5-A440-9960-9AB61ED00791}"/>
              </a:ext>
            </a:extLst>
          </p:cNvPr>
          <p:cNvSpPr txBox="1"/>
          <p:nvPr/>
        </p:nvSpPr>
        <p:spPr>
          <a:xfrm>
            <a:off x="938979" y="5290196"/>
            <a:ext cx="1734770" cy="646331"/>
          </a:xfrm>
          <a:prstGeom prst="rect">
            <a:avLst/>
          </a:prstGeom>
          <a:noFill/>
        </p:spPr>
        <p:txBody>
          <a:bodyPr wrap="none" rtlCol="0">
            <a:spAutoFit/>
          </a:bodyPr>
          <a:lstStyle/>
          <a:p>
            <a:r>
              <a:rPr lang="en-QA" dirty="0">
                <a:solidFill>
                  <a:srgbClr val="00B050"/>
                </a:solidFill>
              </a:rPr>
              <a:t>One row for </a:t>
            </a:r>
            <a:br>
              <a:rPr lang="en-QA" dirty="0">
                <a:solidFill>
                  <a:srgbClr val="00B050"/>
                </a:solidFill>
              </a:rPr>
            </a:br>
            <a:r>
              <a:rPr lang="en-QA" dirty="0">
                <a:solidFill>
                  <a:srgbClr val="00B050"/>
                </a:solidFill>
              </a:rPr>
              <a:t>each </a:t>
            </a:r>
            <a:r>
              <a:rPr lang="en-US" dirty="0">
                <a:solidFill>
                  <a:srgbClr val="00B050"/>
                </a:solidFill>
              </a:rPr>
              <a:t>nucleotide</a:t>
            </a:r>
            <a:r>
              <a:rPr lang="en-QA" dirty="0">
                <a:solidFill>
                  <a:srgbClr val="00B050"/>
                </a:solidFill>
              </a:rPr>
              <a:t> </a:t>
            </a:r>
          </a:p>
        </p:txBody>
      </p:sp>
      <p:sp>
        <p:nvSpPr>
          <p:cNvPr id="11" name="Left Bracket 10">
            <a:extLst>
              <a:ext uri="{FF2B5EF4-FFF2-40B4-BE49-F238E27FC236}">
                <a16:creationId xmlns:a16="http://schemas.microsoft.com/office/drawing/2014/main" id="{B9AE2B13-841C-7648-805E-68BF766943EE}"/>
              </a:ext>
            </a:extLst>
          </p:cNvPr>
          <p:cNvSpPr/>
          <p:nvPr/>
        </p:nvSpPr>
        <p:spPr>
          <a:xfrm>
            <a:off x="2719448" y="4981384"/>
            <a:ext cx="95003" cy="1483360"/>
          </a:xfrm>
          <a:prstGeom prst="leftBracket">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solidFill>
                <a:srgbClr val="00B050"/>
              </a:solidFill>
            </a:endParaRPr>
          </a:p>
        </p:txBody>
      </p:sp>
      <p:sp>
        <p:nvSpPr>
          <p:cNvPr id="12" name="TextBox 11">
            <a:extLst>
              <a:ext uri="{FF2B5EF4-FFF2-40B4-BE49-F238E27FC236}">
                <a16:creationId xmlns:a16="http://schemas.microsoft.com/office/drawing/2014/main" id="{0184E900-FD64-F746-B998-CBEACE97214D}"/>
              </a:ext>
            </a:extLst>
          </p:cNvPr>
          <p:cNvSpPr txBox="1"/>
          <p:nvPr/>
        </p:nvSpPr>
        <p:spPr>
          <a:xfrm>
            <a:off x="4216084" y="6460456"/>
            <a:ext cx="4785221" cy="369332"/>
          </a:xfrm>
          <a:prstGeom prst="rect">
            <a:avLst/>
          </a:prstGeom>
          <a:noFill/>
        </p:spPr>
        <p:txBody>
          <a:bodyPr wrap="none" rtlCol="0">
            <a:spAutoFit/>
          </a:bodyPr>
          <a:lstStyle/>
          <a:p>
            <a:r>
              <a:rPr lang="en-QA" b="1" dirty="0">
                <a:solidFill>
                  <a:srgbClr val="00B0F0"/>
                </a:solidFill>
              </a:rPr>
              <a:t>Score of </a:t>
            </a:r>
            <a:r>
              <a:rPr lang="en-US" b="1" dirty="0">
                <a:solidFill>
                  <a:srgbClr val="00B0F0"/>
                </a:solidFill>
              </a:rPr>
              <a:t>TATAAT = 17 + 19 + 8 + 12 + 10 + 19 = 85 </a:t>
            </a:r>
            <a:endParaRPr lang="en-QA" b="1" dirty="0">
              <a:solidFill>
                <a:srgbClr val="00B0F0"/>
              </a:solidFill>
            </a:endParaRPr>
          </a:p>
        </p:txBody>
      </p:sp>
      <p:sp>
        <p:nvSpPr>
          <p:cNvPr id="8" name="Rounded Rectangle 7">
            <a:extLst>
              <a:ext uri="{FF2B5EF4-FFF2-40B4-BE49-F238E27FC236}">
                <a16:creationId xmlns:a16="http://schemas.microsoft.com/office/drawing/2014/main" id="{A772BFBF-9702-7140-9A23-3E7B114E2E17}"/>
              </a:ext>
            </a:extLst>
          </p:cNvPr>
          <p:cNvSpPr/>
          <p:nvPr/>
        </p:nvSpPr>
        <p:spPr>
          <a:xfrm>
            <a:off x="3117268" y="6096272"/>
            <a:ext cx="1181600" cy="337653"/>
          </a:xfrm>
          <a:prstGeom prst="round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a:p>
        </p:txBody>
      </p:sp>
      <p:sp>
        <p:nvSpPr>
          <p:cNvPr id="14" name="Rounded Rectangle 13">
            <a:extLst>
              <a:ext uri="{FF2B5EF4-FFF2-40B4-BE49-F238E27FC236}">
                <a16:creationId xmlns:a16="http://schemas.microsoft.com/office/drawing/2014/main" id="{8E31A3AB-67A2-C84B-B4EA-8B56599AFD4A}"/>
              </a:ext>
            </a:extLst>
          </p:cNvPr>
          <p:cNvSpPr/>
          <p:nvPr/>
        </p:nvSpPr>
        <p:spPr>
          <a:xfrm>
            <a:off x="4298868" y="4990499"/>
            <a:ext cx="1181600" cy="337653"/>
          </a:xfrm>
          <a:prstGeom prst="round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a:p>
        </p:txBody>
      </p:sp>
      <p:sp>
        <p:nvSpPr>
          <p:cNvPr id="15" name="Rounded Rectangle 14">
            <a:extLst>
              <a:ext uri="{FF2B5EF4-FFF2-40B4-BE49-F238E27FC236}">
                <a16:creationId xmlns:a16="http://schemas.microsoft.com/office/drawing/2014/main" id="{88962C61-0741-9246-83A6-9173CB124316}"/>
              </a:ext>
            </a:extLst>
          </p:cNvPr>
          <p:cNvSpPr/>
          <p:nvPr/>
        </p:nvSpPr>
        <p:spPr>
          <a:xfrm>
            <a:off x="5445322" y="6093906"/>
            <a:ext cx="1181600" cy="337653"/>
          </a:xfrm>
          <a:prstGeom prst="round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a:p>
        </p:txBody>
      </p:sp>
      <p:sp>
        <p:nvSpPr>
          <p:cNvPr id="16" name="Rounded Rectangle 15">
            <a:extLst>
              <a:ext uri="{FF2B5EF4-FFF2-40B4-BE49-F238E27FC236}">
                <a16:creationId xmlns:a16="http://schemas.microsoft.com/office/drawing/2014/main" id="{B64D2A2B-5555-0344-A79D-211AAEDA23E8}"/>
              </a:ext>
            </a:extLst>
          </p:cNvPr>
          <p:cNvSpPr/>
          <p:nvPr/>
        </p:nvSpPr>
        <p:spPr>
          <a:xfrm>
            <a:off x="6608694" y="4990498"/>
            <a:ext cx="1181600" cy="337653"/>
          </a:xfrm>
          <a:prstGeom prst="round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a:p>
        </p:txBody>
      </p:sp>
      <p:sp>
        <p:nvSpPr>
          <p:cNvPr id="17" name="Rounded Rectangle 16">
            <a:extLst>
              <a:ext uri="{FF2B5EF4-FFF2-40B4-BE49-F238E27FC236}">
                <a16:creationId xmlns:a16="http://schemas.microsoft.com/office/drawing/2014/main" id="{C1B394D4-C9B5-3F48-BB08-53FB7146FACF}"/>
              </a:ext>
            </a:extLst>
          </p:cNvPr>
          <p:cNvSpPr/>
          <p:nvPr/>
        </p:nvSpPr>
        <p:spPr>
          <a:xfrm>
            <a:off x="7790294" y="4990497"/>
            <a:ext cx="1128226" cy="337653"/>
          </a:xfrm>
          <a:prstGeom prst="round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a:p>
        </p:txBody>
      </p:sp>
      <p:sp>
        <p:nvSpPr>
          <p:cNvPr id="18" name="Rounded Rectangle 17">
            <a:extLst>
              <a:ext uri="{FF2B5EF4-FFF2-40B4-BE49-F238E27FC236}">
                <a16:creationId xmlns:a16="http://schemas.microsoft.com/office/drawing/2014/main" id="{109B86FA-816C-0640-908B-12FA1CA12E20}"/>
              </a:ext>
            </a:extLst>
          </p:cNvPr>
          <p:cNvSpPr/>
          <p:nvPr/>
        </p:nvSpPr>
        <p:spPr>
          <a:xfrm>
            <a:off x="8918523" y="6093906"/>
            <a:ext cx="1181600" cy="337653"/>
          </a:xfrm>
          <a:prstGeom prst="round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a:p>
        </p:txBody>
      </p:sp>
      <p:sp>
        <p:nvSpPr>
          <p:cNvPr id="20" name="TextBox 19">
            <a:extLst>
              <a:ext uri="{FF2B5EF4-FFF2-40B4-BE49-F238E27FC236}">
                <a16:creationId xmlns:a16="http://schemas.microsoft.com/office/drawing/2014/main" id="{6EC6F534-7786-D743-AEAC-0F41ACCF8862}"/>
              </a:ext>
            </a:extLst>
          </p:cNvPr>
          <p:cNvSpPr txBox="1"/>
          <p:nvPr/>
        </p:nvSpPr>
        <p:spPr>
          <a:xfrm>
            <a:off x="10249883" y="5012414"/>
            <a:ext cx="1766766" cy="1323439"/>
          </a:xfrm>
          <a:prstGeom prst="rect">
            <a:avLst/>
          </a:prstGeom>
          <a:noFill/>
        </p:spPr>
        <p:txBody>
          <a:bodyPr wrap="none" rtlCol="0">
            <a:spAutoFit/>
          </a:bodyPr>
          <a:lstStyle/>
          <a:p>
            <a:r>
              <a:rPr lang="en-QA" sz="2000" b="1" dirty="0"/>
              <a:t>But, how to </a:t>
            </a:r>
            <a:br>
              <a:rPr lang="en-QA" sz="2000" b="1" dirty="0"/>
            </a:br>
            <a:r>
              <a:rPr lang="en-QA" sz="2000" b="1" dirty="0"/>
              <a:t>determine the </a:t>
            </a:r>
            <a:br>
              <a:rPr lang="en-QA" sz="2000" b="1" dirty="0"/>
            </a:br>
            <a:r>
              <a:rPr lang="en-QA" sz="2000" b="1" dirty="0"/>
              <a:t>values in </a:t>
            </a:r>
            <a:r>
              <a:rPr lang="en-US" sz="2000" b="1" dirty="0" err="1"/>
              <a:t>th</a:t>
            </a:r>
            <a:r>
              <a:rPr lang="en-QA" sz="2000" b="1" dirty="0"/>
              <a:t>e </a:t>
            </a:r>
            <a:br>
              <a:rPr lang="en-QA" sz="2000" b="1" dirty="0"/>
            </a:br>
            <a:r>
              <a:rPr lang="en-US" sz="2000" b="1" dirty="0"/>
              <a:t>m</a:t>
            </a:r>
            <a:r>
              <a:rPr lang="en-QA" sz="2000" b="1" dirty="0"/>
              <a:t>atrix cells?</a:t>
            </a:r>
          </a:p>
        </p:txBody>
      </p:sp>
    </p:spTree>
    <p:extLst>
      <p:ext uri="{BB962C8B-B14F-4D97-AF65-F5344CB8AC3E}">
        <p14:creationId xmlns:p14="http://schemas.microsoft.com/office/powerpoint/2010/main" val="113850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7E268-789D-6341-88F0-21D5AD71104C}"/>
              </a:ext>
            </a:extLst>
          </p:cNvPr>
          <p:cNvSpPr>
            <a:spLocks noGrp="1"/>
          </p:cNvSpPr>
          <p:nvPr>
            <p:ph type="title"/>
          </p:nvPr>
        </p:nvSpPr>
        <p:spPr/>
        <p:txBody>
          <a:bodyPr/>
          <a:lstStyle/>
          <a:p>
            <a:pPr algn="ctr"/>
            <a:r>
              <a:rPr lang="en-GB" dirty="0"/>
              <a:t>Next Lecture…</a:t>
            </a:r>
            <a:endParaRPr lang="en-QA" dirty="0"/>
          </a:p>
        </p:txBody>
      </p:sp>
      <p:sp>
        <p:nvSpPr>
          <p:cNvPr id="3" name="Content Placeholder 2">
            <a:extLst>
              <a:ext uri="{FF2B5EF4-FFF2-40B4-BE49-F238E27FC236}">
                <a16:creationId xmlns:a16="http://schemas.microsoft.com/office/drawing/2014/main" id="{A58806F5-839C-B149-A94F-05998FE95EFE}"/>
              </a:ext>
            </a:extLst>
          </p:cNvPr>
          <p:cNvSpPr>
            <a:spLocks noGrp="1"/>
          </p:cNvSpPr>
          <p:nvPr>
            <p:ph idx="1"/>
          </p:nvPr>
        </p:nvSpPr>
        <p:spPr>
          <a:xfrm>
            <a:off x="838199" y="1825624"/>
            <a:ext cx="10847119" cy="4365111"/>
          </a:xfrm>
        </p:spPr>
        <p:txBody>
          <a:bodyPr>
            <a:normAutofit/>
          </a:bodyPr>
          <a:lstStyle/>
          <a:p>
            <a:r>
              <a:rPr lang="en-US" dirty="0"/>
              <a:t>Next week, on Wednesday, we will study a machine learning technique to determine the values in position weight matrices</a:t>
            </a:r>
          </a:p>
        </p:txBody>
      </p:sp>
    </p:spTree>
    <p:extLst>
      <p:ext uri="{BB962C8B-B14F-4D97-AF65-F5344CB8AC3E}">
        <p14:creationId xmlns:p14="http://schemas.microsoft.com/office/powerpoint/2010/main" val="1303344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61F8B-127C-934A-AC34-D2F9A3D9967B}"/>
              </a:ext>
            </a:extLst>
          </p:cNvPr>
          <p:cNvSpPr>
            <a:spLocks noGrp="1"/>
          </p:cNvSpPr>
          <p:nvPr>
            <p:ph type="title"/>
          </p:nvPr>
        </p:nvSpPr>
        <p:spPr/>
        <p:txBody>
          <a:bodyPr/>
          <a:lstStyle/>
          <a:p>
            <a:pPr algn="ctr"/>
            <a:r>
              <a:rPr lang="en-US" dirty="0"/>
              <a:t>References</a:t>
            </a:r>
            <a:endParaRPr lang="en-QA" dirty="0"/>
          </a:p>
        </p:txBody>
      </p:sp>
      <p:sp>
        <p:nvSpPr>
          <p:cNvPr id="3" name="Content Placeholder 2">
            <a:extLst>
              <a:ext uri="{FF2B5EF4-FFF2-40B4-BE49-F238E27FC236}">
                <a16:creationId xmlns:a16="http://schemas.microsoft.com/office/drawing/2014/main" id="{A2B70868-EB99-5245-AB59-7D08D330F835}"/>
              </a:ext>
            </a:extLst>
          </p:cNvPr>
          <p:cNvSpPr>
            <a:spLocks noGrp="1"/>
          </p:cNvSpPr>
          <p:nvPr>
            <p:ph idx="1"/>
          </p:nvPr>
        </p:nvSpPr>
        <p:spPr>
          <a:xfrm>
            <a:off x="838200" y="1825624"/>
            <a:ext cx="10515600" cy="4424705"/>
          </a:xfrm>
        </p:spPr>
        <p:txBody>
          <a:bodyPr>
            <a:normAutofit/>
          </a:bodyPr>
          <a:lstStyle/>
          <a:p>
            <a:r>
              <a:rPr lang="en-US" dirty="0"/>
              <a:t>[1] </a:t>
            </a:r>
            <a:r>
              <a:rPr lang="en-US" dirty="0">
                <a:hlinkClick r:id="rId2"/>
              </a:rPr>
              <a:t>https://www.khanacademy.org/</a:t>
            </a:r>
            <a:endParaRPr lang="en-US" dirty="0"/>
          </a:p>
          <a:p>
            <a:r>
              <a:rPr lang="en-US" dirty="0"/>
              <a:t>[2] </a:t>
            </a:r>
            <a:r>
              <a:rPr lang="en-US" dirty="0" err="1"/>
              <a:t>Stormo</a:t>
            </a:r>
            <a:r>
              <a:rPr lang="en-US" dirty="0"/>
              <a:t>, Gary D. "DNA binding sites: representation and discovery." </a:t>
            </a:r>
            <a:r>
              <a:rPr lang="en-US" i="1" dirty="0"/>
              <a:t>Bioinformatics</a:t>
            </a:r>
            <a:r>
              <a:rPr lang="en-US" dirty="0"/>
              <a:t> 16.1 (2000): 16-23</a:t>
            </a:r>
          </a:p>
          <a:p>
            <a:r>
              <a:rPr lang="en-US" dirty="0"/>
              <a:t>[3] </a:t>
            </a:r>
            <a:r>
              <a:rPr lang="en-US" dirty="0" err="1"/>
              <a:t>Cormen</a:t>
            </a:r>
            <a:r>
              <a:rPr lang="en-US" dirty="0"/>
              <a:t>, Thomas H., et al. Introduction to algorithms. MIT press, 2009</a:t>
            </a:r>
          </a:p>
          <a:p>
            <a:r>
              <a:rPr lang="en-US" dirty="0"/>
              <a:t>[4] Setubal, Joao Carlos, Joao </a:t>
            </a:r>
            <a:r>
              <a:rPr lang="en-US" dirty="0" err="1"/>
              <a:t>Meidanis</a:t>
            </a:r>
            <a:r>
              <a:rPr lang="en-US" dirty="0"/>
              <a:t>, and Setubal-</a:t>
            </a:r>
            <a:r>
              <a:rPr lang="en-US" dirty="0" err="1"/>
              <a:t>Meidanis</a:t>
            </a:r>
            <a:r>
              <a:rPr lang="en-US" dirty="0"/>
              <a:t>. Introduction to computational molecular biology. No. 04; QH506, S4.. Boston: PWS Pub., 1997</a:t>
            </a:r>
          </a:p>
          <a:p>
            <a:endParaRPr lang="en-US" dirty="0"/>
          </a:p>
          <a:p>
            <a:endParaRPr lang="en-QA" dirty="0"/>
          </a:p>
        </p:txBody>
      </p:sp>
    </p:spTree>
    <p:extLst>
      <p:ext uri="{BB962C8B-B14F-4D97-AF65-F5344CB8AC3E}">
        <p14:creationId xmlns:p14="http://schemas.microsoft.com/office/powerpoint/2010/main" val="1473083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ADB67414-8E3F-EC4D-83CF-BF1CB24CCC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31" y="1690688"/>
            <a:ext cx="10515600" cy="50006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ACCACDF-BE90-3F42-9549-B30AC5E96CD7}"/>
              </a:ext>
            </a:extLst>
          </p:cNvPr>
          <p:cNvSpPr>
            <a:spLocks noGrp="1"/>
          </p:cNvSpPr>
          <p:nvPr>
            <p:ph type="title"/>
          </p:nvPr>
        </p:nvSpPr>
        <p:spPr/>
        <p:txBody>
          <a:bodyPr/>
          <a:lstStyle/>
          <a:p>
            <a:pPr algn="ctr"/>
            <a:r>
              <a:rPr lang="en-QA" dirty="0"/>
              <a:t>Recap: Gene Expression &amp; Central Dogma</a:t>
            </a:r>
          </a:p>
        </p:txBody>
      </p:sp>
      <p:sp>
        <p:nvSpPr>
          <p:cNvPr id="5" name="TextBox 4">
            <a:extLst>
              <a:ext uri="{FF2B5EF4-FFF2-40B4-BE49-F238E27FC236}">
                <a16:creationId xmlns:a16="http://schemas.microsoft.com/office/drawing/2014/main" id="{8F1B3B91-2FE0-9D49-B1AA-5339BF3027BD}"/>
              </a:ext>
            </a:extLst>
          </p:cNvPr>
          <p:cNvSpPr txBox="1"/>
          <p:nvPr/>
        </p:nvSpPr>
        <p:spPr>
          <a:xfrm>
            <a:off x="1510805" y="2831585"/>
            <a:ext cx="1015021" cy="400110"/>
          </a:xfrm>
          <a:prstGeom prst="rect">
            <a:avLst/>
          </a:prstGeom>
          <a:noFill/>
        </p:spPr>
        <p:txBody>
          <a:bodyPr wrap="none" rtlCol="0">
            <a:spAutoFit/>
          </a:bodyPr>
          <a:lstStyle/>
          <a:p>
            <a:r>
              <a:rPr lang="en-QA" sz="2000" b="1" dirty="0"/>
              <a:t>Phase I:</a:t>
            </a:r>
          </a:p>
        </p:txBody>
      </p:sp>
      <p:sp>
        <p:nvSpPr>
          <p:cNvPr id="25" name="TextBox 24">
            <a:extLst>
              <a:ext uri="{FF2B5EF4-FFF2-40B4-BE49-F238E27FC236}">
                <a16:creationId xmlns:a16="http://schemas.microsoft.com/office/drawing/2014/main" id="{F24B82CC-956C-4645-9B39-E207A26487D1}"/>
              </a:ext>
            </a:extLst>
          </p:cNvPr>
          <p:cNvSpPr txBox="1"/>
          <p:nvPr/>
        </p:nvSpPr>
        <p:spPr>
          <a:xfrm>
            <a:off x="1510804" y="4822216"/>
            <a:ext cx="1083951" cy="400110"/>
          </a:xfrm>
          <a:prstGeom prst="rect">
            <a:avLst/>
          </a:prstGeom>
          <a:noFill/>
        </p:spPr>
        <p:txBody>
          <a:bodyPr wrap="none" rtlCol="0">
            <a:spAutoFit/>
          </a:bodyPr>
          <a:lstStyle/>
          <a:p>
            <a:r>
              <a:rPr lang="en-QA" sz="2000" b="1" dirty="0"/>
              <a:t>Phase II:</a:t>
            </a:r>
          </a:p>
        </p:txBody>
      </p:sp>
    </p:spTree>
    <p:extLst>
      <p:ext uri="{BB962C8B-B14F-4D97-AF65-F5344CB8AC3E}">
        <p14:creationId xmlns:p14="http://schemas.microsoft.com/office/powerpoint/2010/main" val="3169980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ACDF-BE90-3F42-9549-B30AC5E96CD7}"/>
              </a:ext>
            </a:extLst>
          </p:cNvPr>
          <p:cNvSpPr>
            <a:spLocks noGrp="1"/>
          </p:cNvSpPr>
          <p:nvPr>
            <p:ph type="title"/>
          </p:nvPr>
        </p:nvSpPr>
        <p:spPr/>
        <p:txBody>
          <a:bodyPr/>
          <a:lstStyle/>
          <a:p>
            <a:pPr algn="ctr"/>
            <a:r>
              <a:rPr lang="en-QA" dirty="0"/>
              <a:t>What Happens Next?</a:t>
            </a:r>
          </a:p>
        </p:txBody>
      </p:sp>
      <p:sp>
        <p:nvSpPr>
          <p:cNvPr id="3" name="Content Placeholder 2">
            <a:extLst>
              <a:ext uri="{FF2B5EF4-FFF2-40B4-BE49-F238E27FC236}">
                <a16:creationId xmlns:a16="http://schemas.microsoft.com/office/drawing/2014/main" id="{09840670-82F3-B049-8E7C-040CC7F6AC1C}"/>
              </a:ext>
            </a:extLst>
          </p:cNvPr>
          <p:cNvSpPr>
            <a:spLocks noGrp="1"/>
          </p:cNvSpPr>
          <p:nvPr>
            <p:ph idx="1"/>
          </p:nvPr>
        </p:nvSpPr>
        <p:spPr>
          <a:xfrm>
            <a:off x="838199" y="1825625"/>
            <a:ext cx="10900719" cy="4667250"/>
          </a:xfrm>
        </p:spPr>
        <p:txBody>
          <a:bodyPr>
            <a:normAutofit/>
          </a:bodyPr>
          <a:lstStyle/>
          <a:p>
            <a:r>
              <a:rPr lang="en-US" dirty="0"/>
              <a:t>Once the polypeptide is finished, it may be processed or modified, combine with other polypeptides, or be shipped to a specific destination inside or outside the cell</a:t>
            </a:r>
          </a:p>
          <a:p>
            <a:endParaRPr lang="en-US" dirty="0"/>
          </a:p>
          <a:p>
            <a:r>
              <a:rPr lang="en-US" dirty="0"/>
              <a:t>Ultimately, it will perform a specific job needed by the cell or organism – perhaps as a signaling molecule, structural element, or enzyme!</a:t>
            </a:r>
          </a:p>
          <a:p>
            <a:pPr lvl="1"/>
            <a:r>
              <a:rPr lang="en-US" dirty="0"/>
              <a:t>E.g., One of the jobs of the liver is to remove toxic substances like alcohol from the bloodstream</a:t>
            </a:r>
          </a:p>
          <a:p>
            <a:pPr lvl="1"/>
            <a:r>
              <a:rPr lang="en-US" dirty="0"/>
              <a:t>To do this, liver cells </a:t>
            </a:r>
            <a:r>
              <a:rPr lang="en-US" i="1" dirty="0"/>
              <a:t>express</a:t>
            </a:r>
            <a:r>
              <a:rPr lang="en-US" dirty="0"/>
              <a:t> genes encoding pieces of an enzyme called </a:t>
            </a:r>
            <a:r>
              <a:rPr lang="en-US" i="1" dirty="0"/>
              <a:t>alcohol dehydrogenase</a:t>
            </a:r>
            <a:r>
              <a:rPr lang="en-US" dirty="0"/>
              <a:t>, which breaks alcohol down into a non-toxic molecule</a:t>
            </a:r>
          </a:p>
          <a:p>
            <a:pPr lvl="2"/>
            <a:endParaRPr lang="en-US" dirty="0"/>
          </a:p>
        </p:txBody>
      </p:sp>
    </p:spTree>
    <p:extLst>
      <p:ext uri="{BB962C8B-B14F-4D97-AF65-F5344CB8AC3E}">
        <p14:creationId xmlns:p14="http://schemas.microsoft.com/office/powerpoint/2010/main" val="42505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ACDF-BE90-3F42-9549-B30AC5E96CD7}"/>
              </a:ext>
            </a:extLst>
          </p:cNvPr>
          <p:cNvSpPr>
            <a:spLocks noGrp="1"/>
          </p:cNvSpPr>
          <p:nvPr>
            <p:ph type="title"/>
          </p:nvPr>
        </p:nvSpPr>
        <p:spPr/>
        <p:txBody>
          <a:bodyPr/>
          <a:lstStyle/>
          <a:p>
            <a:pPr algn="ctr"/>
            <a:r>
              <a:rPr lang="en-QA" dirty="0"/>
              <a:t>What Happens Next?</a:t>
            </a:r>
          </a:p>
        </p:txBody>
      </p:sp>
      <p:sp>
        <p:nvSpPr>
          <p:cNvPr id="3" name="Content Placeholder 2">
            <a:extLst>
              <a:ext uri="{FF2B5EF4-FFF2-40B4-BE49-F238E27FC236}">
                <a16:creationId xmlns:a16="http://schemas.microsoft.com/office/drawing/2014/main" id="{09840670-82F3-B049-8E7C-040CC7F6AC1C}"/>
              </a:ext>
            </a:extLst>
          </p:cNvPr>
          <p:cNvSpPr>
            <a:spLocks noGrp="1"/>
          </p:cNvSpPr>
          <p:nvPr>
            <p:ph idx="1"/>
          </p:nvPr>
        </p:nvSpPr>
        <p:spPr>
          <a:xfrm>
            <a:off x="838199" y="1825625"/>
            <a:ext cx="10900719" cy="4667250"/>
          </a:xfrm>
        </p:spPr>
        <p:txBody>
          <a:bodyPr>
            <a:normAutofit/>
          </a:bodyPr>
          <a:lstStyle/>
          <a:p>
            <a:r>
              <a:rPr lang="en-US" dirty="0"/>
              <a:t>The neurons in a person’s </a:t>
            </a:r>
            <a:br>
              <a:rPr lang="en-US" dirty="0"/>
            </a:br>
            <a:r>
              <a:rPr lang="en-US" dirty="0"/>
              <a:t>brain do not remove toxins </a:t>
            </a:r>
            <a:br>
              <a:rPr lang="en-US" dirty="0"/>
            </a:br>
            <a:r>
              <a:rPr lang="en-US" dirty="0"/>
              <a:t>from the body, so they keep </a:t>
            </a:r>
            <a:br>
              <a:rPr lang="en-US" dirty="0"/>
            </a:br>
            <a:r>
              <a:rPr lang="en-US" dirty="0"/>
              <a:t>these genes unexpressed, </a:t>
            </a:r>
            <a:br>
              <a:rPr lang="en-US" dirty="0"/>
            </a:br>
            <a:r>
              <a:rPr lang="en-US" dirty="0"/>
              <a:t>or </a:t>
            </a:r>
            <a:r>
              <a:rPr lang="en-US" b="1" dirty="0"/>
              <a:t>“turned off”</a:t>
            </a:r>
          </a:p>
          <a:p>
            <a:endParaRPr lang="en-US" dirty="0"/>
          </a:p>
          <a:p>
            <a:r>
              <a:rPr lang="en-US" dirty="0"/>
              <a:t>Likewise, the cells of the liver </a:t>
            </a:r>
            <a:br>
              <a:rPr lang="en-US" dirty="0"/>
            </a:br>
            <a:r>
              <a:rPr lang="en-US" dirty="0"/>
              <a:t>do not send signals using </a:t>
            </a:r>
            <a:br>
              <a:rPr lang="en-US" dirty="0"/>
            </a:br>
            <a:r>
              <a:rPr lang="en-US" dirty="0"/>
              <a:t>neurotransmitters, so they </a:t>
            </a:r>
            <a:br>
              <a:rPr lang="en-US" dirty="0"/>
            </a:br>
            <a:r>
              <a:rPr lang="en-US" dirty="0"/>
              <a:t>keep neurotransmitter </a:t>
            </a:r>
            <a:br>
              <a:rPr lang="en-US" dirty="0"/>
            </a:br>
            <a:r>
              <a:rPr lang="en-US" dirty="0"/>
              <a:t>genes turned off</a:t>
            </a:r>
          </a:p>
        </p:txBody>
      </p:sp>
      <p:pic>
        <p:nvPicPr>
          <p:cNvPr id="24578" name="Picture 2" descr="Left panel: liver cell. The liver cell contains alcohol dehydrogenase proteins. If we look in the nucleus, we see that an alcohol dehydrogenase gene is expressed to make RNA, while a neurotransmitter gene is not. The RNA is processed and translated, which is why the alcohol dehydrogenase proteins are found in the cell.&#10;&#10;Right panel: neuron. The neuron contains neurotransmitter proteins. If we look in the nucleus, we see that the alcohol dehydrogenase gene is not expressed to make RNA, while the neurotransmitter gene is. The RNA is processed and translated, which is why the neurotransmitter proteins are found in the cell.">
            <a:extLst>
              <a:ext uri="{FF2B5EF4-FFF2-40B4-BE49-F238E27FC236}">
                <a16:creationId xmlns:a16="http://schemas.microsoft.com/office/drawing/2014/main" id="{A5C9013A-C5EA-234A-B393-E316C91A5B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9330" y="1690688"/>
            <a:ext cx="6585851" cy="503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73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ACDF-BE90-3F42-9549-B30AC5E96CD7}"/>
              </a:ext>
            </a:extLst>
          </p:cNvPr>
          <p:cNvSpPr>
            <a:spLocks noGrp="1"/>
          </p:cNvSpPr>
          <p:nvPr>
            <p:ph type="title"/>
          </p:nvPr>
        </p:nvSpPr>
        <p:spPr/>
        <p:txBody>
          <a:bodyPr/>
          <a:lstStyle/>
          <a:p>
            <a:pPr algn="ctr"/>
            <a:r>
              <a:rPr lang="en-US" dirty="0"/>
              <a:t>Gene Regulation</a:t>
            </a:r>
            <a:endParaRPr lang="en-QA" dirty="0"/>
          </a:p>
        </p:txBody>
      </p:sp>
      <p:sp>
        <p:nvSpPr>
          <p:cNvPr id="3" name="Content Placeholder 2">
            <a:extLst>
              <a:ext uri="{FF2B5EF4-FFF2-40B4-BE49-F238E27FC236}">
                <a16:creationId xmlns:a16="http://schemas.microsoft.com/office/drawing/2014/main" id="{09840670-82F3-B049-8E7C-040CC7F6AC1C}"/>
              </a:ext>
            </a:extLst>
          </p:cNvPr>
          <p:cNvSpPr>
            <a:spLocks noGrp="1"/>
          </p:cNvSpPr>
          <p:nvPr>
            <p:ph idx="1"/>
          </p:nvPr>
        </p:nvSpPr>
        <p:spPr>
          <a:xfrm>
            <a:off x="838199" y="1825625"/>
            <a:ext cx="10900719" cy="4667250"/>
          </a:xfrm>
        </p:spPr>
        <p:txBody>
          <a:bodyPr>
            <a:normAutofit/>
          </a:bodyPr>
          <a:lstStyle/>
          <a:p>
            <a:r>
              <a:rPr lang="en-US" dirty="0"/>
              <a:t>But, how do cells decide which genes to </a:t>
            </a:r>
            <a:r>
              <a:rPr lang="en-US" b="1" dirty="0"/>
              <a:t>“turn on” </a:t>
            </a:r>
            <a:r>
              <a:rPr lang="en-US" dirty="0"/>
              <a:t>and which genes to </a:t>
            </a:r>
            <a:r>
              <a:rPr lang="en-US" b="1" dirty="0"/>
              <a:t>“turn off”</a:t>
            </a:r>
            <a:r>
              <a:rPr lang="en-US" dirty="0"/>
              <a:t>?</a:t>
            </a:r>
          </a:p>
          <a:p>
            <a:endParaRPr lang="en-US" dirty="0"/>
          </a:p>
          <a:p>
            <a:r>
              <a:rPr lang="en-US" dirty="0"/>
              <a:t>More interestingly, our amazing bodies contain hundreds of different cell types, from liver cells to immune cells through skin cells to neurons, albeit almost all of them contain the same set of DNA instructions </a:t>
            </a:r>
          </a:p>
          <a:p>
            <a:pPr lvl="1"/>
            <a:r>
              <a:rPr lang="en-US" dirty="0"/>
              <a:t>So why do they look so different and do different jobs? </a:t>
            </a:r>
          </a:p>
          <a:p>
            <a:pPr lvl="1"/>
            <a:endParaRPr lang="en-US" dirty="0"/>
          </a:p>
          <a:p>
            <a:r>
              <a:rPr lang="en-US" dirty="0"/>
              <a:t>The answer is simple: different </a:t>
            </a:r>
            <a:r>
              <a:rPr lang="en-US" b="1" i="1" dirty="0">
                <a:solidFill>
                  <a:srgbClr val="00B0F0"/>
                </a:solidFill>
              </a:rPr>
              <a:t>gene regulation</a:t>
            </a:r>
            <a:r>
              <a:rPr lang="en-US" dirty="0"/>
              <a:t>! </a:t>
            </a:r>
          </a:p>
          <a:p>
            <a:pPr lvl="2"/>
            <a:endParaRPr lang="en-US" dirty="0"/>
          </a:p>
        </p:txBody>
      </p:sp>
    </p:spTree>
    <p:extLst>
      <p:ext uri="{BB962C8B-B14F-4D97-AF65-F5344CB8AC3E}">
        <p14:creationId xmlns:p14="http://schemas.microsoft.com/office/powerpoint/2010/main" val="112618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ACDF-BE90-3F42-9549-B30AC5E96CD7}"/>
              </a:ext>
            </a:extLst>
          </p:cNvPr>
          <p:cNvSpPr>
            <a:spLocks noGrp="1"/>
          </p:cNvSpPr>
          <p:nvPr>
            <p:ph type="title"/>
          </p:nvPr>
        </p:nvSpPr>
        <p:spPr/>
        <p:txBody>
          <a:bodyPr/>
          <a:lstStyle/>
          <a:p>
            <a:pPr algn="ctr"/>
            <a:r>
              <a:rPr lang="en-US" dirty="0"/>
              <a:t>Gene Regulation</a:t>
            </a:r>
            <a:endParaRPr lang="en-QA" dirty="0"/>
          </a:p>
        </p:txBody>
      </p:sp>
      <p:sp>
        <p:nvSpPr>
          <p:cNvPr id="3" name="Content Placeholder 2">
            <a:extLst>
              <a:ext uri="{FF2B5EF4-FFF2-40B4-BE49-F238E27FC236}">
                <a16:creationId xmlns:a16="http://schemas.microsoft.com/office/drawing/2014/main" id="{09840670-82F3-B049-8E7C-040CC7F6AC1C}"/>
              </a:ext>
            </a:extLst>
          </p:cNvPr>
          <p:cNvSpPr>
            <a:spLocks noGrp="1"/>
          </p:cNvSpPr>
          <p:nvPr>
            <p:ph idx="1"/>
          </p:nvPr>
        </p:nvSpPr>
        <p:spPr>
          <a:xfrm>
            <a:off x="838199" y="1825625"/>
            <a:ext cx="10900719" cy="4667250"/>
          </a:xfrm>
        </p:spPr>
        <p:txBody>
          <a:bodyPr>
            <a:normAutofit/>
          </a:bodyPr>
          <a:lstStyle/>
          <a:p>
            <a:r>
              <a:rPr lang="en-US" b="1" i="1" dirty="0">
                <a:solidFill>
                  <a:srgbClr val="00B0F0"/>
                </a:solidFill>
              </a:rPr>
              <a:t>Gene regulation </a:t>
            </a:r>
            <a:r>
              <a:rPr lang="en-US" dirty="0"/>
              <a:t>is the process of controlling which genes in a cell's DNA are expressed and which are not</a:t>
            </a:r>
          </a:p>
          <a:p>
            <a:endParaRPr lang="en-US" dirty="0"/>
          </a:p>
          <a:p>
            <a:r>
              <a:rPr lang="en-US" dirty="0"/>
              <a:t>Thanks to gene regulation, each cell type in our bodies has a different set of active genes</a:t>
            </a:r>
          </a:p>
          <a:p>
            <a:endParaRPr lang="en-US" dirty="0"/>
          </a:p>
          <a:p>
            <a:r>
              <a:rPr lang="en-US" dirty="0"/>
              <a:t>This entails different patterns of gene expressions, which results in different sets of proteins, making each cell type uniquely specialized to do its job</a:t>
            </a:r>
          </a:p>
          <a:p>
            <a:pPr lvl="1"/>
            <a:r>
              <a:rPr lang="en-US" dirty="0"/>
              <a:t>Let us see how this happens!</a:t>
            </a:r>
          </a:p>
        </p:txBody>
      </p:sp>
    </p:spTree>
    <p:extLst>
      <p:ext uri="{BB962C8B-B14F-4D97-AF65-F5344CB8AC3E}">
        <p14:creationId xmlns:p14="http://schemas.microsoft.com/office/powerpoint/2010/main" val="307499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ACDF-BE90-3F42-9549-B30AC5E96CD7}"/>
              </a:ext>
            </a:extLst>
          </p:cNvPr>
          <p:cNvSpPr>
            <a:spLocks noGrp="1"/>
          </p:cNvSpPr>
          <p:nvPr>
            <p:ph type="title"/>
          </p:nvPr>
        </p:nvSpPr>
        <p:spPr/>
        <p:txBody>
          <a:bodyPr/>
          <a:lstStyle/>
          <a:p>
            <a:pPr algn="ctr"/>
            <a:r>
              <a:rPr lang="en-US" dirty="0"/>
              <a:t>Gene Regulation</a:t>
            </a:r>
            <a:endParaRPr lang="en-QA" dirty="0"/>
          </a:p>
        </p:txBody>
      </p:sp>
      <p:pic>
        <p:nvPicPr>
          <p:cNvPr id="28678" name="Picture 6" descr="Labeled Neuron Diagram | Science Trends">
            <a:extLst>
              <a:ext uri="{FF2B5EF4-FFF2-40B4-BE49-F238E27FC236}">
                <a16:creationId xmlns:a16="http://schemas.microsoft.com/office/drawing/2014/main" id="{F6441331-060F-5A44-9DD6-EE34730C6F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1275" y="4028303"/>
            <a:ext cx="3929449" cy="1564118"/>
          </a:xfrm>
          <a:prstGeom prst="rect">
            <a:avLst/>
          </a:prstGeom>
          <a:noFill/>
          <a:extLst>
            <a:ext uri="{909E8E84-426E-40DD-AFC4-6F175D3DCCD1}">
              <a14:hiddenFill xmlns:a14="http://schemas.microsoft.com/office/drawing/2010/main">
                <a:solidFill>
                  <a:srgbClr val="FFFFFF"/>
                </a:solidFill>
              </a14:hiddenFill>
            </a:ext>
          </a:extLst>
        </p:spPr>
      </p:pic>
      <p:pic>
        <p:nvPicPr>
          <p:cNvPr id="28680" name="Picture 8">
            <a:extLst>
              <a:ext uri="{FF2B5EF4-FFF2-40B4-BE49-F238E27FC236}">
                <a16:creationId xmlns:a16="http://schemas.microsoft.com/office/drawing/2014/main" id="{F0AB6BE5-BDE7-F647-8191-448CACBB2D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8920" y="3800690"/>
            <a:ext cx="2266152" cy="16988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A4813A1-6CBC-424D-AE79-141ACEE081DB}"/>
              </a:ext>
            </a:extLst>
          </p:cNvPr>
          <p:cNvSpPr txBox="1"/>
          <p:nvPr/>
        </p:nvSpPr>
        <p:spPr>
          <a:xfrm>
            <a:off x="8707663" y="5592421"/>
            <a:ext cx="2148665" cy="461665"/>
          </a:xfrm>
          <a:prstGeom prst="rect">
            <a:avLst/>
          </a:prstGeom>
          <a:noFill/>
        </p:spPr>
        <p:txBody>
          <a:bodyPr wrap="none" rtlCol="0">
            <a:spAutoFit/>
          </a:bodyPr>
          <a:lstStyle/>
          <a:p>
            <a:r>
              <a:rPr lang="en-QA" sz="2400" b="1" dirty="0"/>
              <a:t>Red Blood Cells</a:t>
            </a:r>
          </a:p>
        </p:txBody>
      </p:sp>
      <p:sp>
        <p:nvSpPr>
          <p:cNvPr id="7" name="TextBox 6">
            <a:extLst>
              <a:ext uri="{FF2B5EF4-FFF2-40B4-BE49-F238E27FC236}">
                <a16:creationId xmlns:a16="http://schemas.microsoft.com/office/drawing/2014/main" id="{9B459483-206B-4E4D-9BF7-B9EAD2BE9507}"/>
              </a:ext>
            </a:extLst>
          </p:cNvPr>
          <p:cNvSpPr txBox="1"/>
          <p:nvPr/>
        </p:nvSpPr>
        <p:spPr>
          <a:xfrm>
            <a:off x="1406590" y="5686683"/>
            <a:ext cx="1763624" cy="461665"/>
          </a:xfrm>
          <a:prstGeom prst="rect">
            <a:avLst/>
          </a:prstGeom>
          <a:noFill/>
        </p:spPr>
        <p:txBody>
          <a:bodyPr wrap="none" rtlCol="0">
            <a:spAutoFit/>
          </a:bodyPr>
          <a:lstStyle/>
          <a:p>
            <a:r>
              <a:rPr lang="en-QA" sz="2400" b="1" dirty="0"/>
              <a:t>Muscle Cells</a:t>
            </a:r>
          </a:p>
        </p:txBody>
      </p:sp>
      <p:sp>
        <p:nvSpPr>
          <p:cNvPr id="8" name="TextBox 7">
            <a:extLst>
              <a:ext uri="{FF2B5EF4-FFF2-40B4-BE49-F238E27FC236}">
                <a16:creationId xmlns:a16="http://schemas.microsoft.com/office/drawing/2014/main" id="{4E4DDACA-19F5-4E45-A0D3-E309457D8CDE}"/>
              </a:ext>
            </a:extLst>
          </p:cNvPr>
          <p:cNvSpPr txBox="1"/>
          <p:nvPr/>
        </p:nvSpPr>
        <p:spPr>
          <a:xfrm>
            <a:off x="5367596" y="5823253"/>
            <a:ext cx="1142685" cy="461665"/>
          </a:xfrm>
          <a:prstGeom prst="rect">
            <a:avLst/>
          </a:prstGeom>
          <a:noFill/>
        </p:spPr>
        <p:txBody>
          <a:bodyPr wrap="none" rtlCol="0">
            <a:spAutoFit/>
          </a:bodyPr>
          <a:lstStyle/>
          <a:p>
            <a:r>
              <a:rPr lang="en-QA" sz="2400" b="1" dirty="0"/>
              <a:t>Neuron</a:t>
            </a:r>
          </a:p>
        </p:txBody>
      </p:sp>
      <p:grpSp>
        <p:nvGrpSpPr>
          <p:cNvPr id="10" name="Group 9">
            <a:extLst>
              <a:ext uri="{FF2B5EF4-FFF2-40B4-BE49-F238E27FC236}">
                <a16:creationId xmlns:a16="http://schemas.microsoft.com/office/drawing/2014/main" id="{980BE3F3-075D-5D49-A345-FF0C98E3ABD7}"/>
              </a:ext>
            </a:extLst>
          </p:cNvPr>
          <p:cNvGrpSpPr/>
          <p:nvPr/>
        </p:nvGrpSpPr>
        <p:grpSpPr>
          <a:xfrm>
            <a:off x="882135" y="3800690"/>
            <a:ext cx="2812535" cy="2116826"/>
            <a:chOff x="882135" y="3800690"/>
            <a:chExt cx="2812535" cy="2116826"/>
          </a:xfrm>
        </p:grpSpPr>
        <p:pic>
          <p:nvPicPr>
            <p:cNvPr id="28682" name="Picture 10" descr="Smooth Muscle Cell Illustration - Twinkl">
              <a:extLst>
                <a:ext uri="{FF2B5EF4-FFF2-40B4-BE49-F238E27FC236}">
                  <a16:creationId xmlns:a16="http://schemas.microsoft.com/office/drawing/2014/main" id="{C1BB9203-FDC3-8945-BC17-E7FC106378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2135" y="3800690"/>
              <a:ext cx="2812535" cy="211682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6D37195-8938-6B4C-81E2-8F91C91C8412}"/>
                </a:ext>
              </a:extLst>
            </p:cNvPr>
            <p:cNvSpPr/>
            <p:nvPr/>
          </p:nvSpPr>
          <p:spPr>
            <a:xfrm>
              <a:off x="2977978" y="5499529"/>
              <a:ext cx="716691" cy="3237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a:p>
          </p:txBody>
        </p:sp>
      </p:grpSp>
      <p:pic>
        <p:nvPicPr>
          <p:cNvPr id="28686" name="Picture 14" descr="Everything Worth Knowing About ... Stem Cells | Discover Magazine">
            <a:extLst>
              <a:ext uri="{FF2B5EF4-FFF2-40B4-BE49-F238E27FC236}">
                <a16:creationId xmlns:a16="http://schemas.microsoft.com/office/drawing/2014/main" id="{2FA1DB4B-9CAB-B64B-BAF9-C54E3E4FC3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4832" y="1580784"/>
            <a:ext cx="3929449" cy="174318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B01EA3E-FDD4-DE4D-BB88-A9A9792A3921}"/>
              </a:ext>
            </a:extLst>
          </p:cNvPr>
          <p:cNvSpPr txBox="1"/>
          <p:nvPr/>
        </p:nvSpPr>
        <p:spPr>
          <a:xfrm>
            <a:off x="1930704" y="2168066"/>
            <a:ext cx="2094548" cy="830997"/>
          </a:xfrm>
          <a:prstGeom prst="rect">
            <a:avLst/>
          </a:prstGeom>
          <a:noFill/>
        </p:spPr>
        <p:txBody>
          <a:bodyPr wrap="none" rtlCol="0">
            <a:spAutoFit/>
          </a:bodyPr>
          <a:lstStyle/>
          <a:p>
            <a:pPr algn="ctr"/>
            <a:r>
              <a:rPr lang="en-QA" sz="2400" b="1" dirty="0"/>
              <a:t>Stem Cells</a:t>
            </a:r>
          </a:p>
          <a:p>
            <a:pPr algn="ctr"/>
            <a:r>
              <a:rPr lang="en-QA" sz="2400" b="1" dirty="0"/>
              <a:t>(unspecialized)</a:t>
            </a:r>
          </a:p>
        </p:txBody>
      </p:sp>
      <p:cxnSp>
        <p:nvCxnSpPr>
          <p:cNvPr id="13" name="Straight Arrow Connector 12">
            <a:extLst>
              <a:ext uri="{FF2B5EF4-FFF2-40B4-BE49-F238E27FC236}">
                <a16:creationId xmlns:a16="http://schemas.microsoft.com/office/drawing/2014/main" id="{FB79E7B5-18E6-0C49-B526-A9C012C987B4}"/>
              </a:ext>
            </a:extLst>
          </p:cNvPr>
          <p:cNvCxnSpPr>
            <a:cxnSpLocks/>
            <a:stCxn id="28686" idx="2"/>
          </p:cNvCxnSpPr>
          <p:nvPr/>
        </p:nvCxnSpPr>
        <p:spPr>
          <a:xfrm flipH="1">
            <a:off x="3750600" y="3323967"/>
            <a:ext cx="2318957" cy="5807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46DB38F-8D07-8042-ACD1-09EDFE8387D0}"/>
              </a:ext>
            </a:extLst>
          </p:cNvPr>
          <p:cNvCxnSpPr>
            <a:cxnSpLocks/>
            <a:stCxn id="28686" idx="2"/>
          </p:cNvCxnSpPr>
          <p:nvPr/>
        </p:nvCxnSpPr>
        <p:spPr>
          <a:xfrm flipH="1">
            <a:off x="6069556" y="3323967"/>
            <a:ext cx="1" cy="5807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977593D-5DD9-A24F-8598-6ED6054C20FD}"/>
              </a:ext>
            </a:extLst>
          </p:cNvPr>
          <p:cNvCxnSpPr>
            <a:stCxn id="28686" idx="2"/>
          </p:cNvCxnSpPr>
          <p:nvPr/>
        </p:nvCxnSpPr>
        <p:spPr>
          <a:xfrm>
            <a:off x="6069557" y="3323967"/>
            <a:ext cx="2579363" cy="5807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ight Bracket 18">
            <a:extLst>
              <a:ext uri="{FF2B5EF4-FFF2-40B4-BE49-F238E27FC236}">
                <a16:creationId xmlns:a16="http://schemas.microsoft.com/office/drawing/2014/main" id="{950DF846-6845-9F47-96A6-CF3B47931E5C}"/>
              </a:ext>
            </a:extLst>
          </p:cNvPr>
          <p:cNvSpPr/>
          <p:nvPr/>
        </p:nvSpPr>
        <p:spPr>
          <a:xfrm rot="10800000">
            <a:off x="826206" y="3799964"/>
            <a:ext cx="286286" cy="2797818"/>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20" name="TextBox 19">
            <a:extLst>
              <a:ext uri="{FF2B5EF4-FFF2-40B4-BE49-F238E27FC236}">
                <a16:creationId xmlns:a16="http://schemas.microsoft.com/office/drawing/2014/main" id="{E7696797-21FB-6842-B7F7-BE8128ABCB07}"/>
              </a:ext>
            </a:extLst>
          </p:cNvPr>
          <p:cNvSpPr txBox="1"/>
          <p:nvPr/>
        </p:nvSpPr>
        <p:spPr>
          <a:xfrm rot="16200000">
            <a:off x="-682694" y="4889477"/>
            <a:ext cx="2256452" cy="461665"/>
          </a:xfrm>
          <a:prstGeom prst="rect">
            <a:avLst/>
          </a:prstGeom>
          <a:noFill/>
        </p:spPr>
        <p:txBody>
          <a:bodyPr wrap="none" rtlCol="0">
            <a:spAutoFit/>
          </a:bodyPr>
          <a:lstStyle/>
          <a:p>
            <a:r>
              <a:rPr lang="en-QA" sz="2400" b="1" dirty="0"/>
              <a:t>Specialized Cells</a:t>
            </a:r>
          </a:p>
        </p:txBody>
      </p:sp>
    </p:spTree>
    <p:extLst>
      <p:ext uri="{BB962C8B-B14F-4D97-AF65-F5344CB8AC3E}">
        <p14:creationId xmlns:p14="http://schemas.microsoft.com/office/powerpoint/2010/main" val="230735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par>
                                <p:cTn id="14" presetID="22" presetClass="entr" presetSubtype="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par>
                                <p:cTn id="17" presetID="22" presetClass="entr" presetSubtype="1"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par>
                                <p:cTn id="25" presetID="22" presetClass="entr" presetSubtype="1" fill="hold" nodeType="withEffect">
                                  <p:stCondLst>
                                    <p:cond delay="0"/>
                                  </p:stCondLst>
                                  <p:childTnLst>
                                    <p:set>
                                      <p:cBhvr>
                                        <p:cTn id="26" dur="1" fill="hold">
                                          <p:stCondLst>
                                            <p:cond delay="0"/>
                                          </p:stCondLst>
                                        </p:cTn>
                                        <p:tgtEl>
                                          <p:spTgt spid="28678"/>
                                        </p:tgtEl>
                                        <p:attrNameLst>
                                          <p:attrName>style.visibility</p:attrName>
                                        </p:attrNameLst>
                                      </p:cBhvr>
                                      <p:to>
                                        <p:strVal val="visible"/>
                                      </p:to>
                                    </p:set>
                                    <p:animEffect transition="in" filter="wipe(up)">
                                      <p:cBhvr>
                                        <p:cTn id="27" dur="500"/>
                                        <p:tgtEl>
                                          <p:spTgt spid="28678"/>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up)">
                                      <p:cBhvr>
                                        <p:cTn id="35" dur="500"/>
                                        <p:tgtEl>
                                          <p:spTgt spid="18"/>
                                        </p:tgtEl>
                                      </p:cBhvr>
                                    </p:animEffect>
                                  </p:childTnLst>
                                </p:cTn>
                              </p:par>
                              <p:par>
                                <p:cTn id="36" presetID="22" presetClass="entr" presetSubtype="1" fill="hold" nodeType="withEffect">
                                  <p:stCondLst>
                                    <p:cond delay="0"/>
                                  </p:stCondLst>
                                  <p:childTnLst>
                                    <p:set>
                                      <p:cBhvr>
                                        <p:cTn id="37" dur="1" fill="hold">
                                          <p:stCondLst>
                                            <p:cond delay="0"/>
                                          </p:stCondLst>
                                        </p:cTn>
                                        <p:tgtEl>
                                          <p:spTgt spid="28680"/>
                                        </p:tgtEl>
                                        <p:attrNameLst>
                                          <p:attrName>style.visibility</p:attrName>
                                        </p:attrNameLst>
                                      </p:cBhvr>
                                      <p:to>
                                        <p:strVal val="visible"/>
                                      </p:to>
                                    </p:set>
                                    <p:animEffect transition="in" filter="wipe(up)">
                                      <p:cBhvr>
                                        <p:cTn id="38" dur="500"/>
                                        <p:tgtEl>
                                          <p:spTgt spid="28680"/>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up)">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P spid="19" grpId="0" animBg="1"/>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12371</TotalTime>
  <Words>2459</Words>
  <Application>Microsoft Macintosh PowerPoint</Application>
  <PresentationFormat>Widescreen</PresentationFormat>
  <Paragraphs>438</Paragraphs>
  <Slides>32</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AI for Medicine </vt:lpstr>
      <vt:lpstr>Today…</vt:lpstr>
      <vt:lpstr>Recap: Gene Expression &amp; Central Dogma</vt:lpstr>
      <vt:lpstr>Recap: Gene Expression &amp; Central Dogma</vt:lpstr>
      <vt:lpstr>What Happens Next?</vt:lpstr>
      <vt:lpstr>What Happens Next?</vt:lpstr>
      <vt:lpstr>Gene Regulation</vt:lpstr>
      <vt:lpstr>Gene Regulation</vt:lpstr>
      <vt:lpstr>Gene Regulation</vt:lpstr>
      <vt:lpstr>Gene Regulation</vt:lpstr>
      <vt:lpstr>Gene Regulation</vt:lpstr>
      <vt:lpstr>Gene Regulation</vt:lpstr>
      <vt:lpstr>Transcription Factors</vt:lpstr>
      <vt:lpstr>Transcription Factors</vt:lpstr>
      <vt:lpstr>Transcription Factors</vt:lpstr>
      <vt:lpstr>Transcription Factors</vt:lpstr>
      <vt:lpstr>Molecular “Logic”: Combinatorial Regulation</vt:lpstr>
      <vt:lpstr>Switching to related CS and AI Concepts…</vt:lpstr>
      <vt:lpstr>Sequence Alignment </vt:lpstr>
      <vt:lpstr>Sequence Alignment </vt:lpstr>
      <vt:lpstr>Sequence Alignment </vt:lpstr>
      <vt:lpstr>Sequence Alignment </vt:lpstr>
      <vt:lpstr>Sequence Alignment </vt:lpstr>
      <vt:lpstr>Sequence Alignment </vt:lpstr>
      <vt:lpstr>Consensus Sequences</vt:lpstr>
      <vt:lpstr>Consensus Sequences</vt:lpstr>
      <vt:lpstr>Consensus Sequences</vt:lpstr>
      <vt:lpstr>Consensus Sequences</vt:lpstr>
      <vt:lpstr>Position Weight Matrix</vt:lpstr>
      <vt:lpstr>Position Weight Matrix</vt:lpstr>
      <vt:lpstr>Next Lecture…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Mohammad Hammoud</cp:lastModifiedBy>
  <cp:revision>129</cp:revision>
  <dcterms:created xsi:type="dcterms:W3CDTF">2021-01-17T12:09:16Z</dcterms:created>
  <dcterms:modified xsi:type="dcterms:W3CDTF">2022-01-19T17:18:12Z</dcterms:modified>
</cp:coreProperties>
</file>